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5"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6" r:id="rId22"/>
    <p:sldId id="277" r:id="rId23"/>
    <p:sldId id="278" r:id="rId24"/>
    <p:sldId id="279" r:id="rId25"/>
    <p:sldId id="280" r:id="rId26"/>
    <p:sldId id="281" r:id="rId27"/>
    <p:sldId id="286" r:id="rId28"/>
    <p:sldId id="282" r:id="rId29"/>
    <p:sldId id="283" r:id="rId30"/>
    <p:sldId id="284" r:id="rId31"/>
    <p:sldId id="285"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mes Lyon" initials="" lastIdx="1" clrIdx="0"/>
  <p:cmAuthor id="1" name="Chris Bus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29"/>
    <p:restoredTop sz="90268"/>
  </p:normalViewPr>
  <p:slideViewPr>
    <p:cSldViewPr snapToGrid="0" snapToObjects="1">
      <p:cViewPr varScale="1">
        <p:scale>
          <a:sx n="226" d="100"/>
          <a:sy n="226" d="100"/>
        </p:scale>
        <p:origin x="216"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0-24T11:00:41.308" idx="1">
    <p:pos x="121" y="95"/>
    <p:text>+cbusch@pivotal.io +knelson@pivotal.io Kris is taking the journey.  Cut 32-33?</p:text>
  </p:cm>
  <p:cm authorId="1" dt="2017-10-24T11:00:41.308" idx="1">
    <p:pos x="121" y="195"/>
    <p:text>Sounds good. Maybe a good cutover to him at this point.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ivotal.io/devops" TargetMode="External"/><Relationship Id="rId4" Type="http://schemas.openxmlformats.org/officeDocument/2006/relationships/hyperlink" Target="https://pivotal.io/agile" TargetMode="External"/><Relationship Id="rId5" Type="http://schemas.openxmlformats.org/officeDocument/2006/relationships/hyperlink" Target="https://pivotal.io/microservices" TargetMode="External"/><Relationship Id="rId6" Type="http://schemas.openxmlformats.org/officeDocument/2006/relationships/hyperlink" Target="https://pivotal.io/containers"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 Id="rId3" Type="http://schemas.openxmlformats.org/officeDocument/2006/relationships/hyperlink" Target="http://insights.wired.com/profiles/blogs/why-buses-don-t-fly-in-the-cloud-thoughts-on-esbs#ixzz3y6y8eTFI"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91666"/>
              <a:buFont typeface="Arial"/>
              <a:buNone/>
            </a:pPr>
            <a:r>
              <a:rPr lang="en" sz="1200" b="1">
                <a:latin typeface="Calibri"/>
                <a:ea typeface="Calibri"/>
                <a:cs typeface="Calibri"/>
                <a:sym typeface="Calibri"/>
              </a:rPr>
              <a:t>SPEED &amp; SAFETY</a:t>
            </a:r>
          </a:p>
          <a:p>
            <a:pPr marL="457200" lvl="0" indent="-304800" rtl="0">
              <a:spcBef>
                <a:spcPts val="0"/>
              </a:spcBef>
              <a:buClr>
                <a:srgbClr val="000000"/>
              </a:buClr>
              <a:buSzPct val="100000"/>
              <a:buFont typeface="Calibri"/>
              <a:buChar char="-"/>
            </a:pPr>
            <a:r>
              <a:rPr lang="en" sz="1200">
                <a:latin typeface="Calibri"/>
                <a:ea typeface="Calibri"/>
                <a:cs typeface="Calibri"/>
                <a:sym typeface="Calibri"/>
              </a:rPr>
              <a:t>Design for quick recovery, Quick recovery increases risk tolerance, Risk tolerance enables innovation</a:t>
            </a:r>
          </a:p>
          <a:p>
            <a:pPr marL="457200" lvl="0" indent="-304800" rtl="0">
              <a:spcBef>
                <a:spcPts val="0"/>
              </a:spcBef>
              <a:buClr>
                <a:srgbClr val="000000"/>
              </a:buClr>
              <a:buSzPct val="100000"/>
              <a:buFont typeface="Calibri"/>
              <a:buChar char="-"/>
            </a:pPr>
            <a:r>
              <a:rPr lang="en" sz="1200">
                <a:latin typeface="Calibri"/>
                <a:ea typeface="Calibri"/>
                <a:cs typeface="Calibri"/>
                <a:sym typeface="Calibri"/>
              </a:rPr>
              <a:t>Think about the relationship between speed and safety. Think about what would empower you to be able to drive a car fast. If you trust the wheel and the brakes to respond when you need them, you can go faster, maybe take sharper turns or explore new terrain. </a:t>
            </a:r>
          </a:p>
          <a:p>
            <a:pPr marL="457200" lvl="0" indent="-304800" rtl="0">
              <a:spcBef>
                <a:spcPts val="0"/>
              </a:spcBef>
              <a:buClr>
                <a:srgbClr val="000000"/>
              </a:buClr>
              <a:buSzPct val="100000"/>
              <a:buFont typeface="Calibri"/>
              <a:buChar char="-"/>
            </a:pPr>
            <a:r>
              <a:rPr lang="en" sz="1200">
                <a:latin typeface="Calibri"/>
                <a:ea typeface="Calibri"/>
                <a:cs typeface="Calibri"/>
                <a:sym typeface="Calibri"/>
              </a:rPr>
              <a:t>If we have a system that is reactive to load to failure, a system that is tolerant to risk, then we will be able to move more quickly. Will be able to get new ideas to market faster and more often. And that same speed will empower us to take more business risks, because as quickly as we put a new idea out there, we can very quickly replace it with something better based on user feedback. This combination of speed and safety are going to help us deliver better product.</a:t>
            </a:r>
          </a:p>
          <a:p>
            <a:pPr marL="457200" lvl="0" indent="-304800" rtl="0">
              <a:spcBef>
                <a:spcPts val="0"/>
              </a:spcBef>
              <a:buClr>
                <a:srgbClr val="000000"/>
              </a:buClr>
              <a:buSzPct val="100000"/>
              <a:buFont typeface="Calibri"/>
              <a:buChar char="-"/>
            </a:pPr>
            <a:r>
              <a:rPr lang="en" sz="1200">
                <a:latin typeface="Calibri"/>
                <a:ea typeface="Calibri"/>
                <a:cs typeface="Calibri"/>
                <a:sym typeface="Calibri"/>
              </a:rPr>
              <a:t>The truth is we can no longer afford to move slowly. We can’t take six months or a year to get a product out to market only to discover that someone else beat us there or the idea doesn’t work as well as we thought and then take another six months or a year to try something different. We don’t have the luxury of waiting.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 sz="1200">
                <a:latin typeface="Calibri"/>
                <a:ea typeface="Calibri"/>
                <a:cs typeface="Calibri"/>
                <a:sym typeface="Calibri"/>
              </a:rPr>
              <a:t>Why and How cloud computing has created new demands and expectations. What are some of the new principles and methodologies for building software, including 12 factor apps and microservices.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100000"/>
              <a:buFont typeface="Arial"/>
              <a:buNone/>
            </a:pPr>
            <a:r>
              <a:rPr lang="en"/>
              <a:t>Going back to the idea of being able to react to new demands, from a system design perspective, we need a system that is:</a:t>
            </a:r>
          </a:p>
          <a:p>
            <a:pPr lvl="0">
              <a:spcBef>
                <a:spcPts val="0"/>
              </a:spcBef>
              <a:buClr>
                <a:schemeClr val="folHlink"/>
              </a:buClr>
              <a:buSzPct val="100000"/>
              <a:buFont typeface="Arial"/>
              <a:buNone/>
            </a:pPr>
            <a:endParaRPr/>
          </a:p>
          <a:p>
            <a:pPr marL="457200" lvl="0" indent="-298450">
              <a:spcBef>
                <a:spcPts val="0"/>
              </a:spcBef>
              <a:buChar char="-"/>
            </a:pPr>
            <a:r>
              <a:rPr lang="en"/>
              <a:t>Event-Driven, so that we can respond to events</a:t>
            </a:r>
          </a:p>
          <a:p>
            <a:pPr marL="457200" lvl="0" indent="-298450">
              <a:spcBef>
                <a:spcPts val="0"/>
              </a:spcBef>
              <a:buChar char="-"/>
            </a:pPr>
            <a:r>
              <a:rPr lang="en"/>
              <a:t>Scalable or elastic, so that we can respond to load</a:t>
            </a:r>
          </a:p>
          <a:p>
            <a:pPr marL="457200" lvl="0" indent="-298450">
              <a:spcBef>
                <a:spcPts val="0"/>
              </a:spcBef>
              <a:buChar char="-"/>
            </a:pPr>
            <a:r>
              <a:rPr lang="en"/>
              <a:t>Resilient, so we can react to failure, and</a:t>
            </a:r>
          </a:p>
          <a:p>
            <a:pPr marL="457200" lvl="0" indent="-298450">
              <a:spcBef>
                <a:spcPts val="0"/>
              </a:spcBef>
              <a:buChar char="-"/>
            </a:pPr>
            <a:r>
              <a:rPr lang="en"/>
              <a:t>Responsive, so we can respond to users quickly, whether its end users or other systems using our APIs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100000"/>
              <a:buFont typeface="Arial"/>
              <a:buNone/>
            </a:pPr>
            <a:r>
              <a:rPr lang="en"/>
              <a:t>12 factor app is a methodology that tells us HOW to build software in a way that takes advantage of modern cloud platforms. It defines a clean contract with the underlying cloud platform.</a:t>
            </a:r>
          </a:p>
          <a:p>
            <a:pPr lvl="0">
              <a:spcBef>
                <a:spcPts val="0"/>
              </a:spcBef>
              <a:buClr>
                <a:schemeClr val="folHlink"/>
              </a:buClr>
              <a:buSzPct val="100000"/>
              <a:buFont typeface="Arial"/>
              <a:buNone/>
            </a:pPr>
            <a:endParaRPr/>
          </a:p>
          <a:p>
            <a:pPr lvl="0">
              <a:spcBef>
                <a:spcPts val="0"/>
              </a:spcBef>
              <a:buNone/>
            </a:pPr>
            <a:r>
              <a:rPr lang="en"/>
              <a:t>By adhering to this contract, we define a clean separation of responsibility between the app and the underlying system. We decouple the app from system concerns, which simplifies our apps and gives us greater portability across execution environments, greater consistency between development and production, greater agility and scalability, and the capability for continuous deployment.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Just to highlight a few, the first one says that every app should have a separate </a:t>
            </a:r>
            <a:r>
              <a:rPr lang="en" b="1"/>
              <a:t>codebase</a:t>
            </a:r>
            <a:r>
              <a:rPr lang="en"/>
              <a:t>, a separate code repository. If you have one application that is composed of several repositories, then what you have is a distributed system, not a 12 factor app. Each of those code repos composing your distributed system could be 12 factor, but the larger application is a distributed system, not an app. On the flip side, if you have multiple apps sharing a codebase, that’s also a violation of 12 factor. You could have libraries that are used by different apps but at the codebase level you should be able to take that app and deploy it independently all the way through production without impacting any other app codebase. This is a way to encourage loose coupling that sets us up for the ability to do continuous deployment.</a:t>
            </a:r>
          </a:p>
          <a:p>
            <a:pPr lvl="0" rtl="0">
              <a:spcBef>
                <a:spcPts val="0"/>
              </a:spcBef>
              <a:buNone/>
            </a:pPr>
            <a:endParaRPr/>
          </a:p>
          <a:p>
            <a:pPr lvl="0" rtl="0">
              <a:spcBef>
                <a:spcPts val="0"/>
              </a:spcBef>
              <a:buNone/>
            </a:pPr>
            <a:r>
              <a:rPr lang="en"/>
              <a:t>In terms of </a:t>
            </a:r>
            <a:r>
              <a:rPr lang="en" b="1"/>
              <a:t>dependencies</a:t>
            </a:r>
            <a:r>
              <a:rPr lang="en"/>
              <a:t>, a 12 factor app decouples the choice of programming framework from the underling platform. If your app explicitly declares all of its dependencies rather than relying on the system to provide language-specific libraries or packages, then you can write your app in any language of your choice. Every app needs to explicitly declare all of its dependencies, aiming to be self-contained, self-sufficient and complete in its definition as a unit of deployable, runnable work. A clean separation of concerns between app and underlying platform that gives us greater choice and portability.</a:t>
            </a:r>
          </a:p>
          <a:p>
            <a:pPr lvl="0" rtl="0">
              <a:spcBef>
                <a:spcPts val="0"/>
              </a:spcBef>
              <a:buNone/>
            </a:pPr>
            <a:endParaRPr/>
          </a:p>
          <a:p>
            <a:pPr lvl="0" rtl="0">
              <a:spcBef>
                <a:spcPts val="0"/>
              </a:spcBef>
              <a:buNone/>
            </a:pPr>
            <a:r>
              <a:rPr lang="en"/>
              <a:t>Another pillar of 12 factor apps is strict separation between the code base and any </a:t>
            </a:r>
            <a:r>
              <a:rPr lang="en" b="1"/>
              <a:t>configuration</a:t>
            </a:r>
            <a:r>
              <a:rPr lang="en"/>
              <a:t> that needs to change cross deployments. Moreover, configuration should be made available through mechanisms that are agnostic to the programming framework, a good example being environment variables or a centralized config repository accessible to all kinds of apps.</a:t>
            </a:r>
          </a:p>
          <a:p>
            <a:pPr lvl="0" rtl="0">
              <a:spcBef>
                <a:spcPts val="0"/>
              </a:spcBef>
              <a:buNone/>
            </a:pPr>
            <a:endParaRPr/>
          </a:p>
          <a:p>
            <a:pPr lvl="0" rtl="0">
              <a:spcBef>
                <a:spcPts val="0"/>
              </a:spcBef>
              <a:buNone/>
            </a:pPr>
            <a:r>
              <a:rPr lang="en"/>
              <a:t>There’s also a contract for loose coupling between the app and any kind of </a:t>
            </a:r>
            <a:r>
              <a:rPr lang="en" b="1"/>
              <a:t>backing service </a:t>
            </a:r>
            <a:r>
              <a:rPr lang="en"/>
              <a:t>that it uses, whether the backing service is a local database or queue, or a third-party resource like Amazon S3, New Relic, or Google Maps, they’re all treated in the same loosely coupled way as attached resources, decoupled from the code. This gives the administrator of the backing service the ability to detach and attach a service instance without requiring any code changes.</a:t>
            </a:r>
          </a:p>
          <a:p>
            <a:pPr lvl="0" rtl="0">
              <a:spcBef>
                <a:spcPts val="0"/>
              </a:spcBef>
              <a:buNone/>
            </a:pPr>
            <a:endParaRPr/>
          </a:p>
          <a:p>
            <a:pPr lvl="0" rtl="0">
              <a:spcBef>
                <a:spcPts val="0"/>
              </a:spcBef>
              <a:buNone/>
            </a:pPr>
            <a:r>
              <a:rPr lang="en"/>
              <a:t>12 factor also warns us not to rely on local memory or disk for persistence. In a horizontally scaled platform, we assume failure will happen, so we have to allow the underlying cloud platform to replace </a:t>
            </a:r>
            <a:r>
              <a:rPr lang="en" b="1"/>
              <a:t>processes</a:t>
            </a:r>
            <a:r>
              <a:rPr lang="en"/>
              <a:t> in case of failure. Any state that needs to be persisted should be stored in a backing service so that we can keep our apps stateless.</a:t>
            </a:r>
          </a:p>
          <a:p>
            <a:pPr lvl="0" rtl="0">
              <a:spcBef>
                <a:spcPts val="0"/>
              </a:spcBef>
              <a:buNone/>
            </a:pPr>
            <a:endParaRPr/>
          </a:p>
          <a:p>
            <a:pPr lvl="0" rtl="0">
              <a:spcBef>
                <a:spcPts val="0"/>
              </a:spcBef>
              <a:buNone/>
            </a:pPr>
            <a:r>
              <a:rPr lang="en"/>
              <a:t>12 Factor also tells us to treat </a:t>
            </a:r>
            <a:r>
              <a:rPr lang="en" b="1"/>
              <a:t>logs</a:t>
            </a:r>
            <a:r>
              <a:rPr lang="en"/>
              <a:t> as event streams. The app is responsible for emitting logging information, but it should not concern itself with the managing, storing, or routing log files. That is a system concerns and the responsibility of the execution environment. This approach also ensures apps are not using local disk to store log files, which as we just saw in the last factor, would make our app instance stateful and violate 12 factor. What’s great is that with logs provided as event streams, we don’t have to ssh all over the place to collect our logs anymore. Instead, our logs are streamed to us over the network. Makes troubleshooting much easier.</a:t>
            </a:r>
          </a:p>
          <a:p>
            <a:pPr lvl="0" rtl="0">
              <a:spcBef>
                <a:spcPts val="0"/>
              </a:spcBef>
              <a:buNone/>
            </a:pPr>
            <a:endParaRPr/>
          </a:p>
          <a:p>
            <a:pPr lvl="0" rtl="0">
              <a:spcBef>
                <a:spcPts val="0"/>
              </a:spcBef>
              <a:buNone/>
            </a:pPr>
            <a:r>
              <a:rPr lang="en"/>
              <a:t>Overall, besides providing guidance on how to write individual apps, 12 factor informs us about what we need from the underlying platform and what we might want from development tools. We’ll touch on those points again later in this presentation.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9" name="Shape 3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100000"/>
              <a:buFont typeface="Arial"/>
              <a:buNone/>
            </a:pPr>
            <a:r>
              <a:rPr lang="en" dirty="0"/>
              <a:t>A </a:t>
            </a:r>
            <a:r>
              <a:rPr lang="en" dirty="0" err="1"/>
              <a:t>microservice</a:t>
            </a:r>
            <a:r>
              <a:rPr lang="en" dirty="0"/>
              <a:t> is the result of a modern architectural approach that emphasizes decoupling complex functionality into smaller, independent (micro)services. Each </a:t>
            </a:r>
            <a:r>
              <a:rPr lang="en" dirty="0" err="1"/>
              <a:t>microservice</a:t>
            </a:r>
            <a:r>
              <a:rPr lang="en" dirty="0"/>
              <a:t> consists of simpler functionality with fewer, focused concerns that can only be accessed via well defined interfaces (i.e. callers cannot rely on knowledge about underlying implementation details). A collection of </a:t>
            </a:r>
            <a:r>
              <a:rPr lang="en" dirty="0" err="1"/>
              <a:t>microservices</a:t>
            </a:r>
            <a:r>
              <a:rPr lang="en" dirty="0"/>
              <a:t> jointly comprise an application, and each </a:t>
            </a:r>
            <a:r>
              <a:rPr lang="en" dirty="0" err="1"/>
              <a:t>microservice</a:t>
            </a:r>
            <a:r>
              <a:rPr lang="en" dirty="0"/>
              <a:t> is independently deployed, scaled, managed. Effectively deploying and operating </a:t>
            </a:r>
            <a:r>
              <a:rPr lang="en" dirty="0" err="1"/>
              <a:t>Microservices</a:t>
            </a:r>
            <a:r>
              <a:rPr lang="en" dirty="0"/>
              <a:t> heavily relies upon automation (e.g., CI/CD, container orchestration, etc.).</a:t>
            </a:r>
          </a:p>
          <a:p>
            <a:pPr lvl="0" rtl="0">
              <a:spcBef>
                <a:spcPts val="0"/>
              </a:spcBef>
              <a:buNone/>
            </a:pPr>
            <a:endParaRPr dirty="0"/>
          </a:p>
          <a:p>
            <a:pPr lvl="0">
              <a:spcBef>
                <a:spcPts val="0"/>
              </a:spcBef>
              <a:buClr>
                <a:schemeClr val="folHlink"/>
              </a:buClr>
              <a:buSzPct val="100000"/>
              <a:buFont typeface="Arial"/>
              <a:buNone/>
            </a:pPr>
            <a:r>
              <a:rPr lang="en" dirty="0" err="1"/>
              <a:t>Microservices</a:t>
            </a:r>
            <a:r>
              <a:rPr lang="en" dirty="0"/>
              <a:t> refers to an architectural approach that independent teams use to prioritize the continuous delivery of single-purpose services. The </a:t>
            </a:r>
            <a:r>
              <a:rPr lang="en" dirty="0" err="1"/>
              <a:t>microservices</a:t>
            </a:r>
            <a:r>
              <a:rPr lang="en" dirty="0"/>
              <a:t> model is the opposite of traditional monolithic software which consists of tightly integrated modules that ship infrequently and have to scale as a single unit. Although the monolithic approach works fine for some organizations and some applications, </a:t>
            </a:r>
            <a:r>
              <a:rPr lang="en" dirty="0" err="1"/>
              <a:t>microservices</a:t>
            </a:r>
            <a:r>
              <a:rPr lang="en" dirty="0"/>
              <a:t> is becoming popular with companies that need greater agility and scalability.</a:t>
            </a:r>
          </a:p>
          <a:p>
            <a:pPr lvl="0">
              <a:spcBef>
                <a:spcPts val="0"/>
              </a:spcBef>
              <a:buClr>
                <a:schemeClr val="folHlink"/>
              </a:buClr>
              <a:buSzPct val="100000"/>
              <a:buFont typeface="Arial"/>
              <a:buNone/>
            </a:pPr>
            <a:endParaRPr dirty="0"/>
          </a:p>
          <a:p>
            <a:pPr lvl="0" rtl="0">
              <a:spcBef>
                <a:spcPts val="0"/>
              </a:spcBef>
              <a:buNone/>
            </a:pPr>
            <a:r>
              <a:rPr lang="en" dirty="0"/>
              <a:t>The concept of a </a:t>
            </a:r>
            <a:r>
              <a:rPr lang="en" dirty="0" err="1"/>
              <a:t>microservice</a:t>
            </a:r>
            <a:r>
              <a:rPr lang="en" dirty="0"/>
              <a:t> builds on the idea of a 12-factor app. If we stick to 12 factor, then each </a:t>
            </a:r>
            <a:r>
              <a:rPr lang="en" dirty="0" err="1"/>
              <a:t>microservice</a:t>
            </a:r>
            <a:r>
              <a:rPr lang="en" dirty="0"/>
              <a:t> will run as a discrete and isolated unit of work. It is discrete in the sense that it focuses on a small set of responsibilities (think back to 12 factors guiding us to have one codebase per app), and isolated because it is a self-sufficient runnable artifact, an inherently distributed entity (remember 12 factor helps us write apps that are decoupled from the execution environment with explicitly declared dependencies, externalized configuration, attached backing services, </a:t>
            </a:r>
            <a:r>
              <a:rPr lang="en" dirty="0" err="1"/>
              <a:t>etc</a:t>
            </a:r>
            <a:r>
              <a:rPr lang="en" dirty="0"/>
              <a:t>).</a:t>
            </a:r>
          </a:p>
          <a:p>
            <a:pPr lvl="0" rtl="0">
              <a:spcBef>
                <a:spcPts val="0"/>
              </a:spcBef>
              <a:buNone/>
            </a:pPr>
            <a:endParaRPr dirty="0"/>
          </a:p>
          <a:p>
            <a:pPr lvl="0" rtl="0">
              <a:spcBef>
                <a:spcPts val="0"/>
              </a:spcBef>
              <a:buNone/>
            </a:pPr>
            <a:r>
              <a:rPr lang="en" dirty="0"/>
              <a:t>One way to evaluate our </a:t>
            </a:r>
            <a:r>
              <a:rPr lang="en" dirty="0" err="1"/>
              <a:t>microservices</a:t>
            </a:r>
            <a:r>
              <a:rPr lang="en" dirty="0"/>
              <a:t> is to ask:</a:t>
            </a:r>
          </a:p>
          <a:p>
            <a:pPr marL="457200" lvl="0" indent="-298450" rtl="0">
              <a:spcBef>
                <a:spcPts val="0"/>
              </a:spcBef>
              <a:buAutoNum type="arabicPeriod"/>
            </a:pPr>
            <a:r>
              <a:rPr lang="en" dirty="0"/>
              <a:t>Can I update each service without having to update other services, and</a:t>
            </a:r>
          </a:p>
          <a:p>
            <a:pPr marL="457200" lvl="0" indent="-298450" rtl="0">
              <a:spcBef>
                <a:spcPts val="0"/>
              </a:spcBef>
              <a:buAutoNum type="arabicPeriod"/>
            </a:pPr>
            <a:r>
              <a:rPr lang="en" dirty="0"/>
              <a:t>Can each service fulfill its responsibility without relying on surrounding services</a:t>
            </a:r>
          </a:p>
          <a:p>
            <a:pPr lvl="0" rtl="0">
              <a:spcBef>
                <a:spcPts val="0"/>
              </a:spcBef>
              <a:buNone/>
            </a:pPr>
            <a:r>
              <a:rPr lang="en" dirty="0"/>
              <a:t>If we can answer yes to both of those questions, then we have well-defined </a:t>
            </a:r>
            <a:r>
              <a:rPr lang="en" dirty="0" err="1"/>
              <a:t>microservices</a:t>
            </a:r>
            <a:r>
              <a:rPr lang="en" dirty="0"/>
              <a:t> with loose coupling and bounded contexts.</a:t>
            </a:r>
          </a:p>
          <a:p>
            <a:pPr lvl="0" rtl="0">
              <a:spcBef>
                <a:spcPts val="0"/>
              </a:spcBef>
              <a:buNone/>
            </a:pPr>
            <a:endParaRPr dirty="0"/>
          </a:p>
          <a:p>
            <a:pPr lvl="0" rtl="0">
              <a:spcBef>
                <a:spcPts val="0"/>
              </a:spcBef>
              <a:buNone/>
            </a:pPr>
            <a:r>
              <a:rPr lang="en" dirty="0"/>
              <a:t>-----------------------</a:t>
            </a:r>
          </a:p>
          <a:p>
            <a:pPr lvl="0" rtl="0">
              <a:spcBef>
                <a:spcPts val="0"/>
              </a:spcBef>
              <a:buNone/>
            </a:pPr>
            <a:r>
              <a:rPr lang="en" dirty="0"/>
              <a:t>Auxiliary notes on defining the bounded context:</a:t>
            </a:r>
          </a:p>
          <a:p>
            <a:pPr lvl="0" rtl="0">
              <a:spcBef>
                <a:spcPts val="0"/>
              </a:spcBef>
              <a:buNone/>
            </a:pPr>
            <a:endParaRPr dirty="0"/>
          </a:p>
          <a:p>
            <a:pPr marL="457200" lvl="0" indent="-298450" rtl="0">
              <a:spcBef>
                <a:spcPts val="0"/>
              </a:spcBef>
            </a:pPr>
            <a:r>
              <a:rPr lang="en" dirty="0"/>
              <a:t>Model services from the domain</a:t>
            </a:r>
          </a:p>
          <a:p>
            <a:pPr marL="914400" lvl="1" indent="-298450" rtl="0">
              <a:spcBef>
                <a:spcPts val="0"/>
              </a:spcBef>
            </a:pPr>
            <a:r>
              <a:rPr lang="en" dirty="0"/>
              <a:t>Domain driven design </a:t>
            </a:r>
          </a:p>
          <a:p>
            <a:pPr marL="457200" lvl="0" indent="-298450" rtl="0">
              <a:spcBef>
                <a:spcPts val="0"/>
              </a:spcBef>
            </a:pPr>
            <a:r>
              <a:rPr lang="en" dirty="0"/>
              <a:t>Services implement a contract </a:t>
            </a:r>
          </a:p>
          <a:p>
            <a:pPr marL="457200" lvl="0" indent="-298450" rtl="0">
              <a:spcBef>
                <a:spcPts val="0"/>
              </a:spcBef>
            </a:pPr>
            <a:r>
              <a:rPr lang="en" dirty="0"/>
              <a:t>Services use models matching their local view of the domain </a:t>
            </a:r>
          </a:p>
          <a:p>
            <a:pPr marL="914400" lvl="1" indent="-298450" rtl="0">
              <a:spcBef>
                <a:spcPts val="0"/>
              </a:spcBef>
            </a:pPr>
            <a:r>
              <a:rPr lang="en" dirty="0"/>
              <a:t>Where models diverge is a good clue to a boundary </a:t>
            </a:r>
          </a:p>
          <a:p>
            <a:pPr marL="457200" lvl="0" indent="-298450" rtl="0">
              <a:spcBef>
                <a:spcPts val="0"/>
              </a:spcBef>
            </a:pPr>
            <a:r>
              <a:rPr lang="en" dirty="0"/>
              <a:t>This is where domain knowledge has the biggest impact </a:t>
            </a:r>
          </a:p>
          <a:p>
            <a:pPr marL="914400" lvl="1" indent="-298450" rtl="0">
              <a:spcBef>
                <a:spcPts val="0"/>
              </a:spcBef>
            </a:pPr>
            <a:r>
              <a:rPr lang="en" dirty="0"/>
              <a:t>Spend your resources here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Shape 8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6" name="Shape 8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So we know what were moving away from. What models can we look to as examples of something to emulate? Netflix, The Gilt Groupe, and Twitter are examples of some of the recognized leaders in pioneering micro service architecture successfully. Their proof positive of the kind of innovation the scalability and the resiliency that we can achieve using micro services and a more practical level we can learn from patterns that have enabled these companies to employ micro service architecture successfully and in some cases directly benefit from code that they have made available to the open source community. I’ll give a few examples later on the presentation.</a:t>
            </a:r>
          </a:p>
          <a:p>
            <a:pPr lvl="0">
              <a:spcBef>
                <a:spcPts val="0"/>
              </a:spcBef>
              <a:buNone/>
            </a:pPr>
            <a:endParaRPr/>
          </a:p>
          <a:p>
            <a:pPr lvl="0" rtl="0">
              <a:spcBef>
                <a:spcPts val="0"/>
              </a:spcBef>
              <a:buNone/>
            </a:pPr>
            <a:r>
              <a:rPr lang="en"/>
              <a:t>So these images can be inspirational, but they also give us some insight into some new challenges we might face in managing highly distributed micro service architectures.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So we know what were moving away from. What models can we look to as examples of something to emulate? Netflix, The Gilt Groupe, and Twitter are examples of some of the recognized leaders in pioneering micro service architecture successfully. Their proof positive of the kind of innovation the scalability and the resiliency that we can achieve using micro services and a more practical level we can learn from patterns that have enabled these companies to employ micro service architecture successfully and in some cases directly benefit from code that they have made available to the open source community. I’ll give a few examples later on the presentation.</a:t>
            </a:r>
          </a:p>
          <a:p>
            <a:pPr lvl="0" rtl="0">
              <a:spcBef>
                <a:spcPts val="0"/>
              </a:spcBef>
              <a:buNone/>
            </a:pPr>
            <a:endParaRPr/>
          </a:p>
          <a:p>
            <a:pPr lvl="0" rtl="0">
              <a:spcBef>
                <a:spcPts val="0"/>
              </a:spcBef>
              <a:buNone/>
            </a:pPr>
            <a:r>
              <a:rPr lang="en"/>
              <a:t>So these images can be inspirational, but they also give us some insight into some new challenges we might face in managing highly distributed micro service architectures.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Shape 8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4" name="Shape 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What are some of the challenges we face with distributed systems?</a:t>
            </a:r>
          </a:p>
          <a:p>
            <a:pPr lvl="0">
              <a:spcBef>
                <a:spcPts val="0"/>
              </a:spcBef>
              <a:buNone/>
            </a:pPr>
            <a:endParaRPr/>
          </a:p>
          <a:p>
            <a:pPr lvl="0" rtl="0">
              <a:spcBef>
                <a:spcPts val="0"/>
              </a:spcBef>
              <a:buNone/>
            </a:pPr>
            <a:r>
              <a:rPr lang="en"/>
              <a:t>Let’s go through each of these and talk about a design pattern that we can apply to address each particular challenge.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Shape 8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3" name="Shape 8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Let’s use this as a boilerplate architecture to focus on the challenges and possible solutions. In this case, if we trace the middle row of services from left to right, we have a set of applications that will call each other to fulfill a request from the client. The top row, inside of the dotted rectangle, shows a set of services, for configuration, registration, and a couple of dashboards, that are shared by the applications. On the bottom row we see that there are some additional services that are also being used by the applications.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8" name="Shape 8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100000"/>
              <a:buFont typeface="Arial"/>
              <a:buNone/>
            </a:pPr>
            <a:r>
              <a:rPr lang="en"/>
              <a:t>We know from 12 factor that we want to extract configuration that will be different between dev, test, and prod, but where do we put it and how do we manage updates across a distributed web of applications?</a:t>
            </a:r>
          </a:p>
          <a:p>
            <a:pPr lvl="0">
              <a:spcBef>
                <a:spcPts val="0"/>
              </a:spcBef>
              <a:buClr>
                <a:schemeClr val="folHlink"/>
              </a:buClr>
              <a:buSzPct val="100000"/>
              <a:buFont typeface="Arial"/>
              <a:buNone/>
            </a:pPr>
            <a:endParaRPr/>
          </a:p>
          <a:p>
            <a:pPr lvl="0">
              <a:spcBef>
                <a:spcPts val="0"/>
              </a:spcBef>
              <a:buClr>
                <a:schemeClr val="folHlink"/>
              </a:buClr>
              <a:buSzPct val="100000"/>
              <a:buFont typeface="Arial"/>
              <a:buNone/>
            </a:pPr>
            <a:r>
              <a:rPr lang="en"/>
              <a:t>We can use a configuration server accessible to all applications to manage configuration.</a:t>
            </a:r>
          </a:p>
          <a:p>
            <a:pPr lvl="0">
              <a:spcBef>
                <a:spcPts val="0"/>
              </a:spcBef>
              <a:buClr>
                <a:schemeClr val="folHlink"/>
              </a:buClr>
              <a:buSzPct val="100000"/>
              <a:buFont typeface="Arial"/>
              <a:buNone/>
            </a:pPr>
            <a:endParaRPr/>
          </a:p>
          <a:p>
            <a:pPr lvl="0">
              <a:spcBef>
                <a:spcPts val="0"/>
              </a:spcBef>
              <a:buClr>
                <a:schemeClr val="folHlink"/>
              </a:buClr>
              <a:buSzPct val="100000"/>
              <a:buFont typeface="Arial"/>
              <a:buNone/>
            </a:pPr>
            <a:r>
              <a:rPr lang="en"/>
              <a:t>Using a version control system, like git or subversion, as a backing for the config server provides additional benefits: we can maintain an auditable history of values over time, we can correlate the values the were used at any point in time, and we can direct different versions of the app to use different versions of configuration values.</a:t>
            </a:r>
          </a:p>
          <a:p>
            <a:pPr lvl="0">
              <a:spcBef>
                <a:spcPts val="0"/>
              </a:spcBef>
              <a:buClr>
                <a:schemeClr val="folHlink"/>
              </a:buClr>
              <a:buSzPct val="100000"/>
              <a:buFont typeface="Arial"/>
              <a:buNone/>
            </a:pPr>
            <a:endParaRPr/>
          </a:p>
          <a:p>
            <a:pPr lvl="0">
              <a:spcBef>
                <a:spcPts val="0"/>
              </a:spcBef>
              <a:buNone/>
            </a:pPr>
            <a:r>
              <a:rPr lang="en"/>
              <a:t>Using a cloud bus allows us to propagate changes across the distributed system. We can use a REST endpoint to trigger an application to refresh its configuration, and that app would take care of publishing the change to the shared bus.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Shape 8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5" name="Shape 8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We can use a service registry so that instances of producer applications can register their endpoints, and consumer applications can obtain those endpoints. The concept is similar to UDDI, but UDDI implementations were coupled to WSDL and SOA stacks. A cloud-appropriate registry server doesn’t impose a particular spec on the producer or consumer, so it is more appropriate for polyglot environments.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Shape 8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2" name="Shape 8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We can move load balancing to the client. Here we see that a consumer application can obtain a full list of endpoints for a particular consumer from the registry, rather than hitting the registry every time it needs to call the producer. This way, the consumer can choose its preferred load balancing algorithm, whether it’s round robin, random, or weighted based on performance, and if it finds the endpoints become outdate, it can refresh the list from the registry. This model reduces hops to the registry or through a router.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Shape 8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9" name="Shape 8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100000"/>
              <a:buFont typeface="Arial"/>
              <a:buNone/>
            </a:pPr>
            <a:r>
              <a:rPr lang="en"/>
              <a:t>The circuit breaker pattern introduces the idea of a fallback action that can be taken when the “happy path” fails. Similar to an electric circuit breaker, the circuit breaker trips upon failure, or when a certain threshold of failure is exceeded. When the circuit breaker is open, the fallback action becomes the default path. The concept of a half-open state means that the happy path is periodically attempted, so that the system can automatically revert to the happy path as default when the cause of failure has been remediated.</a:t>
            </a:r>
          </a:p>
          <a:p>
            <a:pPr lvl="0">
              <a:spcBef>
                <a:spcPts val="0"/>
              </a:spcBef>
              <a:buClr>
                <a:schemeClr val="folHlink"/>
              </a:buClr>
              <a:buSzPct val="100000"/>
              <a:buFont typeface="Arial"/>
              <a:buNone/>
            </a:pPr>
            <a:endParaRPr/>
          </a:p>
          <a:p>
            <a:pPr lvl="0">
              <a:spcBef>
                <a:spcPts val="0"/>
              </a:spcBef>
              <a:buNone/>
            </a:pPr>
            <a:r>
              <a:rPr lang="en"/>
              <a:t>We can add a circuit breaker dashboard to get a comprehensive view of the state of all breakers defined in the system.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1" name="Shape 9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100000"/>
              <a:buFont typeface="Arial"/>
              <a:buNone/>
            </a:pPr>
            <a:r>
              <a:rPr lang="en"/>
              <a:t>With distributed tracing, we assign a unique span id to every user request we receive. That id is passed to the next application that is called, as the parent id, so it can serve to correlate the transaction from the second application to the first. This pattern is followed throughout the life of the transaction, and if we think about a user request as a tre, where processing could follow multiple branches of applications, we can correlate the logging from any application back to the root of the tree using the parent and span ids.</a:t>
            </a:r>
          </a:p>
          <a:p>
            <a:pPr lvl="0">
              <a:spcBef>
                <a:spcPts val="0"/>
              </a:spcBef>
              <a:buClr>
                <a:schemeClr val="folHlink"/>
              </a:buClr>
              <a:buSzPct val="100000"/>
              <a:buFont typeface="Arial"/>
              <a:buNone/>
            </a:pPr>
            <a:endParaRPr/>
          </a:p>
          <a:p>
            <a:pPr lvl="0">
              <a:spcBef>
                <a:spcPts val="0"/>
              </a:spcBef>
              <a:buNone/>
            </a:pPr>
            <a:r>
              <a:rPr lang="en"/>
              <a:t>To this we can add a dashboard to add visualization to this distributed tracing.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Shape 9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6" name="Shape 9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We can use edge services to handle the aggregation and transformation needed for each client type. This way we can also be respectful of bandwidth and battery usage on clients and serve back a response that contains only the data each client needs with a minimum number of hops between our application and the client.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Shape 9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4" name="Shape 9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Clr>
                <a:schemeClr val="folHlink"/>
              </a:buClr>
              <a:buSzPct val="91666"/>
              <a:buFont typeface="Arial"/>
              <a:buNone/>
            </a:pPr>
            <a:r>
              <a:rPr lang="en" sz="1200">
                <a:latin typeface="Calibri"/>
                <a:ea typeface="Calibri"/>
                <a:cs typeface="Calibri"/>
                <a:sym typeface="Calibri"/>
              </a:rPr>
              <a:t>What are some of the tools we can use to implement cloud-native architecture, and some organizational aspects to keep in mind</a:t>
            </a:r>
          </a:p>
          <a:p>
            <a:pPr lvl="0">
              <a:spcBef>
                <a:spcPts val="0"/>
              </a:spcBef>
              <a:buClr>
                <a:schemeClr val="folHlink"/>
              </a:buClr>
              <a:buSzPct val="100000"/>
              <a:buFont typeface="Arial"/>
              <a:buNone/>
            </a:pPr>
            <a:endParaRPr/>
          </a:p>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Shape 9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6" name="Shape 9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So we know what were moving away from. What models can we look to as examples of something to emulate? Netflix, The Gilt Groupe, and Twitter are examples of some of the recognized leaders in pioneering micro service architecture successfully. Their proof positive of the kind of innovation the scalability and the resiliency that we can achieve using micro services and a more practical level we can learn from patterns that have enabled these companies to employ micro service architecture successfully and in some cases directly benefit from code that they have made available to the open source community. I’ll give a few examples later on the presentation.</a:t>
            </a:r>
          </a:p>
          <a:p>
            <a:pPr lvl="0" rtl="0">
              <a:spcBef>
                <a:spcPts val="0"/>
              </a:spcBef>
              <a:buNone/>
            </a:pPr>
            <a:endParaRPr/>
          </a:p>
          <a:p>
            <a:pPr lvl="0" rtl="0">
              <a:spcBef>
                <a:spcPts val="0"/>
              </a:spcBef>
              <a:buNone/>
            </a:pPr>
            <a:r>
              <a:rPr lang="en"/>
              <a:t>So these images can be inspirational, but they also give us some insight into some new challenges we might face in managing highly distributed micro service architectures.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350">
                <a:solidFill>
                  <a:srgbClr val="333333"/>
                </a:solidFill>
                <a:highlight>
                  <a:srgbClr val="FFFFFF"/>
                </a:highlight>
                <a:latin typeface="Proxima Nova"/>
                <a:ea typeface="Proxima Nova"/>
                <a:cs typeface="Proxima Nova"/>
                <a:sym typeface="Proxima Nova"/>
              </a:rPr>
              <a:t>Cloud-native is an approach to building and running applications that fully exploits the advantages of the cloud computing delivery model. Cloud-native is about how applications are created and deployed, not where. While today public cloud impacts the thinking about infrastructure investment for virtually every industry, a cloud-like delivery model isn’t exclusive to public environments. It's appropriate for both public and private clouds. Most important is the ability to offer nearly limitless computing power, on-demand, along with modern data and application services for developers. When companies build and operate applications in a cloud-native fashion, they bring new ideas to market faster and respond sooner to customer demands.</a:t>
            </a:r>
          </a:p>
          <a:p>
            <a:pPr lvl="0">
              <a:spcBef>
                <a:spcPts val="0"/>
              </a:spcBef>
              <a:buClr>
                <a:schemeClr val="folHlink"/>
              </a:buClr>
              <a:buSzPct val="78571"/>
              <a:buFont typeface="Arial"/>
              <a:buNone/>
            </a:pPr>
            <a:endParaRPr sz="1350">
              <a:solidFill>
                <a:srgbClr val="333333"/>
              </a:solidFill>
              <a:highlight>
                <a:srgbClr val="FFFFFF"/>
              </a:highlight>
              <a:latin typeface="Proxima Nova"/>
              <a:ea typeface="Proxima Nova"/>
              <a:cs typeface="Proxima Nova"/>
              <a:sym typeface="Proxima Nova"/>
            </a:endParaRPr>
          </a:p>
          <a:p>
            <a:pPr lvl="0">
              <a:spcBef>
                <a:spcPts val="0"/>
              </a:spcBef>
              <a:buClr>
                <a:schemeClr val="folHlink"/>
              </a:buClr>
              <a:buSzPct val="78571"/>
              <a:buFont typeface="Arial"/>
              <a:buNone/>
            </a:pPr>
            <a:r>
              <a:rPr lang="en" sz="1350">
                <a:solidFill>
                  <a:srgbClr val="333333"/>
                </a:solidFill>
                <a:highlight>
                  <a:srgbClr val="FFFFFF"/>
                </a:highlight>
                <a:latin typeface="Proxima Nova"/>
                <a:ea typeface="Proxima Nova"/>
                <a:cs typeface="Proxima Nova"/>
                <a:sym typeface="Proxima Nova"/>
              </a:rPr>
              <a:t>Organizations require a platform for building and operating cloud-native applications and services that automates and integrates the concepts of DevOps, continuous delivery, microservices, and containers.</a:t>
            </a:r>
          </a:p>
          <a:p>
            <a:pPr lvl="0">
              <a:spcBef>
                <a:spcPts val="0"/>
              </a:spcBef>
              <a:buNone/>
            </a:pPr>
            <a:endParaRPr/>
          </a:p>
          <a:p>
            <a:pPr lvl="0">
              <a:spcBef>
                <a:spcPts val="0"/>
              </a:spcBef>
              <a:buNone/>
            </a:pPr>
            <a:r>
              <a:rPr lang="en" sz="1350" u="sng">
                <a:solidFill>
                  <a:srgbClr val="00AE9E"/>
                </a:solidFill>
                <a:highlight>
                  <a:srgbClr val="FFFFFF"/>
                </a:highlight>
                <a:latin typeface="Proxima Nova"/>
                <a:ea typeface="Proxima Nova"/>
                <a:cs typeface="Proxima Nova"/>
                <a:sym typeface="Proxima Nova"/>
                <a:hlinkClick r:id="rId3"/>
              </a:rPr>
              <a:t>DevOps</a:t>
            </a:r>
            <a:r>
              <a:rPr lang="en" sz="1350">
                <a:solidFill>
                  <a:srgbClr val="333333"/>
                </a:solidFill>
                <a:highlight>
                  <a:srgbClr val="FFFFFF"/>
                </a:highlight>
                <a:latin typeface="Proxima Nova"/>
                <a:ea typeface="Proxima Nova"/>
                <a:cs typeface="Proxima Nova"/>
                <a:sym typeface="Proxima Nova"/>
              </a:rPr>
              <a:t> is the collaboration between software developers and IT operations with the goal of constantly delivering high-quality software that solves customer challenges. It creates a culture and environment where building, testing and releasing software happens rapidly, frequently, and more consistently.</a:t>
            </a:r>
          </a:p>
          <a:p>
            <a:pPr lvl="0">
              <a:spcBef>
                <a:spcPts val="0"/>
              </a:spcBef>
              <a:buClr>
                <a:schemeClr val="folHlink"/>
              </a:buClr>
              <a:buSzPct val="78571"/>
              <a:buFont typeface="Arial"/>
              <a:buNone/>
            </a:pPr>
            <a:endParaRPr sz="1350">
              <a:solidFill>
                <a:srgbClr val="333333"/>
              </a:solidFill>
              <a:highlight>
                <a:srgbClr val="FFFFFF"/>
              </a:highlight>
              <a:latin typeface="Proxima Nova"/>
              <a:ea typeface="Proxima Nova"/>
              <a:cs typeface="Proxima Nova"/>
              <a:sym typeface="Proxima Nova"/>
            </a:endParaRPr>
          </a:p>
          <a:p>
            <a:pPr lvl="0">
              <a:spcBef>
                <a:spcPts val="0"/>
              </a:spcBef>
              <a:buNone/>
            </a:pPr>
            <a:r>
              <a:rPr lang="en" sz="1350">
                <a:solidFill>
                  <a:srgbClr val="333333"/>
                </a:solidFill>
                <a:highlight>
                  <a:srgbClr val="FFFFFF"/>
                </a:highlight>
                <a:latin typeface="Proxima Nova"/>
                <a:ea typeface="Proxima Nova"/>
                <a:cs typeface="Proxima Nova"/>
                <a:sym typeface="Proxima Nova"/>
              </a:rPr>
              <a:t>Continuous Delivery, enabled by </a:t>
            </a:r>
            <a:r>
              <a:rPr lang="en" sz="1350" u="sng">
                <a:solidFill>
                  <a:srgbClr val="00AE9E"/>
                </a:solidFill>
                <a:highlight>
                  <a:srgbClr val="FFFFFF"/>
                </a:highlight>
                <a:latin typeface="Proxima Nova"/>
                <a:ea typeface="Proxima Nova"/>
                <a:cs typeface="Proxima Nova"/>
                <a:sym typeface="Proxima Nova"/>
                <a:hlinkClick r:id="rId4"/>
              </a:rPr>
              <a:t>Agile</a:t>
            </a:r>
            <a:r>
              <a:rPr lang="en" sz="1350">
                <a:solidFill>
                  <a:srgbClr val="333333"/>
                </a:solidFill>
                <a:highlight>
                  <a:srgbClr val="FFFFFF"/>
                </a:highlight>
                <a:latin typeface="Proxima Nova"/>
                <a:ea typeface="Proxima Nova"/>
                <a:cs typeface="Proxima Nova"/>
                <a:sym typeface="Proxima Nova"/>
              </a:rPr>
              <a:t> product development practices, is all about shipping small batches of software to production constantly, through automation. Continuous delivery makes the act of releasing dull and reliable, so organizations can deliver frequently, at less risk, and get feedback faster from end users.</a:t>
            </a:r>
          </a:p>
          <a:p>
            <a:pPr lvl="0">
              <a:spcBef>
                <a:spcPts val="0"/>
              </a:spcBef>
              <a:buClr>
                <a:schemeClr val="folHlink"/>
              </a:buClr>
              <a:buSzPct val="78571"/>
              <a:buFont typeface="Arial"/>
              <a:buNone/>
            </a:pPr>
            <a:endParaRPr sz="1350">
              <a:solidFill>
                <a:srgbClr val="333333"/>
              </a:solidFill>
              <a:highlight>
                <a:srgbClr val="FFFFFF"/>
              </a:highlight>
              <a:latin typeface="Proxima Nova"/>
              <a:ea typeface="Proxima Nova"/>
              <a:cs typeface="Proxima Nova"/>
              <a:sym typeface="Proxima Nova"/>
            </a:endParaRPr>
          </a:p>
          <a:p>
            <a:pPr lvl="0">
              <a:spcBef>
                <a:spcPts val="0"/>
              </a:spcBef>
              <a:buNone/>
            </a:pPr>
            <a:r>
              <a:rPr lang="en" sz="1350" u="sng">
                <a:solidFill>
                  <a:srgbClr val="00AE9E"/>
                </a:solidFill>
                <a:highlight>
                  <a:srgbClr val="FFFFFF"/>
                </a:highlight>
                <a:latin typeface="Proxima Nova"/>
                <a:ea typeface="Proxima Nova"/>
                <a:cs typeface="Proxima Nova"/>
                <a:sym typeface="Proxima Nova"/>
                <a:hlinkClick r:id="rId5"/>
              </a:rPr>
              <a:t>Microservices</a:t>
            </a:r>
            <a:r>
              <a:rPr lang="en" sz="1350">
                <a:solidFill>
                  <a:srgbClr val="333333"/>
                </a:solidFill>
                <a:highlight>
                  <a:srgbClr val="FFFFFF"/>
                </a:highlight>
                <a:latin typeface="Proxima Nova"/>
                <a:ea typeface="Proxima Nova"/>
                <a:cs typeface="Proxima Nova"/>
                <a:sym typeface="Proxima Nova"/>
              </a:rPr>
              <a:t> is an architectural approach to developing an application as a collection of small services; each service implements business capabilities, runs in its own process and communicates via HTTP APIs or messaging. Each microservice can be deployed, upgraded, scaled, and restarted independent of other services in the application, typically as part of an automated system, enabling frequent updates to live applications without impacting end customers.</a:t>
            </a:r>
          </a:p>
          <a:p>
            <a:pPr lvl="0">
              <a:spcBef>
                <a:spcPts val="0"/>
              </a:spcBef>
              <a:buClr>
                <a:schemeClr val="folHlink"/>
              </a:buClr>
              <a:buSzPct val="78571"/>
              <a:buFont typeface="Arial"/>
              <a:buNone/>
            </a:pPr>
            <a:endParaRPr sz="1350">
              <a:solidFill>
                <a:srgbClr val="333333"/>
              </a:solidFill>
              <a:highlight>
                <a:srgbClr val="FFFFFF"/>
              </a:highlight>
              <a:latin typeface="Proxima Nova"/>
              <a:ea typeface="Proxima Nova"/>
              <a:cs typeface="Proxima Nova"/>
              <a:sym typeface="Proxima Nova"/>
            </a:endParaRPr>
          </a:p>
          <a:p>
            <a:pPr lvl="0">
              <a:spcBef>
                <a:spcPts val="0"/>
              </a:spcBef>
              <a:buClr>
                <a:schemeClr val="folHlink"/>
              </a:buClr>
              <a:buSzPct val="78571"/>
              <a:buFont typeface="Arial"/>
              <a:buNone/>
            </a:pPr>
            <a:r>
              <a:rPr lang="en" sz="1350" u="sng">
                <a:solidFill>
                  <a:srgbClr val="00AE9E"/>
                </a:solidFill>
                <a:highlight>
                  <a:srgbClr val="FFFFFF"/>
                </a:highlight>
                <a:latin typeface="Proxima Nova"/>
                <a:ea typeface="Proxima Nova"/>
                <a:cs typeface="Proxima Nova"/>
                <a:sym typeface="Proxima Nova"/>
                <a:hlinkClick r:id="rId6"/>
              </a:rPr>
              <a:t>Containers</a:t>
            </a:r>
            <a:r>
              <a:rPr lang="en" sz="1350">
                <a:solidFill>
                  <a:srgbClr val="333333"/>
                </a:solidFill>
                <a:highlight>
                  <a:srgbClr val="FFFFFF"/>
                </a:highlight>
                <a:latin typeface="Proxima Nova"/>
                <a:ea typeface="Proxima Nova"/>
                <a:cs typeface="Proxima Nova"/>
                <a:sym typeface="Proxima Nova"/>
              </a:rPr>
              <a:t> offer both efficiency and speed compared with standard virtual machines (VMs). Using operating system (OS)-level virtualization, a single OS instance is dynamically divided among one or more isolated containers, each with a unique writable file system and resource quota. The low overhead of creating and destroying containers combined with the high packing density in a single VM makes containers an ideal compute vehicle for deploying individual microservices.</a:t>
            </a: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Shape 9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5" name="Shape 9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folHlink"/>
              </a:buClr>
              <a:buSzPct val="25000"/>
              <a:buFont typeface="Arial"/>
              <a:buNone/>
            </a:pPr>
            <a:r>
              <a:rPr lang="en" sz="1200" dirty="0" err="1">
                <a:latin typeface="Calibri"/>
                <a:ea typeface="Calibri"/>
                <a:cs typeface="Calibri"/>
                <a:sym typeface="Calibri"/>
              </a:rPr>
              <a:t>Pivotal’s</a:t>
            </a:r>
            <a:r>
              <a:rPr lang="en" sz="1200" dirty="0">
                <a:latin typeface="Calibri"/>
                <a:ea typeface="Calibri"/>
                <a:cs typeface="Calibri"/>
                <a:sym typeface="Calibri"/>
              </a:rPr>
              <a:t> vision is to provide a full solution - a platform that </a:t>
            </a:r>
            <a:r>
              <a:rPr lang="en" sz="1200" b="1" dirty="0">
                <a:latin typeface="Calibri"/>
                <a:ea typeface="Calibri"/>
                <a:cs typeface="Calibri"/>
                <a:sym typeface="Calibri"/>
              </a:rPr>
              <a:t>allows agile teams to iterate</a:t>
            </a:r>
            <a:r>
              <a:rPr lang="en" sz="1200" dirty="0">
                <a:latin typeface="Calibri"/>
                <a:ea typeface="Calibri"/>
                <a:cs typeface="Calibri"/>
                <a:sym typeface="Calibri"/>
              </a:rPr>
              <a:t>,  </a:t>
            </a:r>
            <a:r>
              <a:rPr lang="en" sz="1200" b="1" dirty="0">
                <a:latin typeface="Calibri"/>
                <a:ea typeface="Calibri"/>
                <a:cs typeface="Calibri"/>
                <a:sym typeface="Calibri"/>
              </a:rPr>
              <a:t>incorporating</a:t>
            </a:r>
            <a:r>
              <a:rPr lang="en" sz="1200" dirty="0">
                <a:latin typeface="Calibri"/>
                <a:ea typeface="Calibri"/>
                <a:cs typeface="Calibri"/>
                <a:sym typeface="Calibri"/>
              </a:rPr>
              <a:t> the </a:t>
            </a:r>
            <a:r>
              <a:rPr lang="en" sz="1200" b="1" dirty="0">
                <a:latin typeface="Calibri"/>
                <a:ea typeface="Calibri"/>
                <a:cs typeface="Calibri"/>
                <a:sym typeface="Calibri"/>
              </a:rPr>
              <a:t>best-of-breed technologies in the industry</a:t>
            </a:r>
            <a:r>
              <a:rPr lang="en" sz="1200" dirty="0">
                <a:latin typeface="Calibri"/>
                <a:ea typeface="Calibri"/>
                <a:cs typeface="Calibri"/>
                <a:sym typeface="Calibri"/>
              </a:rPr>
              <a:t> and </a:t>
            </a:r>
            <a:r>
              <a:rPr lang="en" sz="1200" b="1" dirty="0">
                <a:latin typeface="Calibri"/>
                <a:ea typeface="Calibri"/>
                <a:cs typeface="Calibri"/>
                <a:sym typeface="Calibri"/>
              </a:rPr>
              <a:t>best-practices in software engineering and release management</a:t>
            </a:r>
            <a:r>
              <a:rPr lang="en" sz="1200" dirty="0">
                <a:latin typeface="Calibri"/>
                <a:ea typeface="Calibri"/>
                <a:cs typeface="Calibri"/>
                <a:sym typeface="Calibri"/>
              </a:rPr>
              <a:t>. </a:t>
            </a:r>
          </a:p>
          <a:p>
            <a:pPr lvl="0" rtl="0">
              <a:spcBef>
                <a:spcPts val="0"/>
              </a:spcBef>
              <a:buClr>
                <a:schemeClr val="folHlink"/>
              </a:buClr>
              <a:buSzPct val="25000"/>
              <a:buFont typeface="Arial"/>
              <a:buNone/>
            </a:pPr>
            <a:r>
              <a:rPr lang="en" sz="1200" dirty="0">
                <a:latin typeface="Calibri"/>
                <a:ea typeface="Calibri"/>
                <a:cs typeface="Calibri"/>
                <a:sym typeface="Calibri"/>
              </a:rPr>
              <a:t>The PCF platform allows Ops team to</a:t>
            </a:r>
          </a:p>
          <a:p>
            <a:pPr marL="457200" lvl="1" indent="0" rtl="0">
              <a:spcBef>
                <a:spcPts val="0"/>
              </a:spcBef>
              <a:buClr>
                <a:schemeClr val="folHlink"/>
              </a:buClr>
              <a:buSzPct val="25000"/>
              <a:buFont typeface="Arial"/>
              <a:buNone/>
            </a:pPr>
            <a:r>
              <a:rPr lang="en" sz="1200" dirty="0">
                <a:latin typeface="Calibri"/>
                <a:ea typeface="Calibri"/>
                <a:cs typeface="Calibri"/>
                <a:sym typeface="Calibri"/>
              </a:rPr>
              <a:t>Radically </a:t>
            </a:r>
            <a:r>
              <a:rPr lang="en" sz="1200" b="1" dirty="0">
                <a:latin typeface="Calibri"/>
                <a:ea typeface="Calibri"/>
                <a:cs typeface="Calibri"/>
                <a:sym typeface="Calibri"/>
              </a:rPr>
              <a:t>Improve Developer Velocity</a:t>
            </a:r>
            <a:r>
              <a:rPr lang="en" sz="1200" dirty="0">
                <a:latin typeface="Calibri"/>
                <a:ea typeface="Calibri"/>
                <a:cs typeface="Calibri"/>
                <a:sym typeface="Calibri"/>
              </a:rPr>
              <a:t> by getting them the right tools and leveraging existing expertise. We have</a:t>
            </a:r>
          </a:p>
          <a:p>
            <a:pPr marL="914400" lvl="2" indent="0" rtl="0">
              <a:spcBef>
                <a:spcPts val="0"/>
              </a:spcBef>
              <a:buClr>
                <a:schemeClr val="folHlink"/>
              </a:buClr>
              <a:buSzPct val="25000"/>
              <a:buFont typeface="Arial"/>
              <a:buNone/>
            </a:pPr>
            <a:r>
              <a:rPr lang="en" sz="1200" dirty="0">
                <a:latin typeface="Calibri"/>
                <a:ea typeface="Calibri"/>
                <a:cs typeface="Calibri"/>
                <a:sym typeface="Calibri"/>
              </a:rPr>
              <a:t>Support for many </a:t>
            </a:r>
            <a:r>
              <a:rPr lang="en" sz="1200" dirty="0" err="1">
                <a:latin typeface="Calibri"/>
                <a:ea typeface="Calibri"/>
                <a:cs typeface="Calibri"/>
                <a:sym typeface="Calibri"/>
              </a:rPr>
              <a:t>langs</a:t>
            </a:r>
            <a:endParaRPr lang="en" sz="1200" dirty="0">
              <a:latin typeface="Calibri"/>
              <a:ea typeface="Calibri"/>
              <a:cs typeface="Calibri"/>
              <a:sym typeface="Calibri"/>
            </a:endParaRPr>
          </a:p>
          <a:p>
            <a:pPr marL="914400" lvl="2" indent="0" rtl="0">
              <a:spcBef>
                <a:spcPts val="0"/>
              </a:spcBef>
              <a:buClr>
                <a:schemeClr val="folHlink"/>
              </a:buClr>
              <a:buSzPct val="25000"/>
              <a:buFont typeface="Arial"/>
              <a:buNone/>
            </a:pPr>
            <a:r>
              <a:rPr lang="en" sz="1200" dirty="0">
                <a:latin typeface="Calibri"/>
                <a:ea typeface="Calibri"/>
                <a:cs typeface="Calibri"/>
                <a:sym typeface="Calibri"/>
              </a:rPr>
              <a:t>Optimized for Cloud Native applications so developers can quickly stand up </a:t>
            </a:r>
            <a:r>
              <a:rPr lang="en" sz="1200" dirty="0" err="1">
                <a:latin typeface="Calibri"/>
                <a:ea typeface="Calibri"/>
                <a:cs typeface="Calibri"/>
                <a:sym typeface="Calibri"/>
              </a:rPr>
              <a:t>microservices</a:t>
            </a:r>
            <a:r>
              <a:rPr lang="en" sz="1200" dirty="0">
                <a:latin typeface="Calibri"/>
                <a:ea typeface="Calibri"/>
                <a:cs typeface="Calibri"/>
                <a:sym typeface="Calibri"/>
              </a:rPr>
              <a:t>, </a:t>
            </a:r>
            <a:r>
              <a:rPr lang="en" sz="1200" b="1" dirty="0">
                <a:latin typeface="Calibri"/>
                <a:ea typeface="Calibri"/>
                <a:cs typeface="Calibri"/>
                <a:sym typeface="Calibri"/>
              </a:rPr>
              <a:t>Includes battle-tested Netflix OSS integrations</a:t>
            </a:r>
          </a:p>
          <a:p>
            <a:pPr marL="914400" lvl="2" indent="0" rtl="0">
              <a:spcBef>
                <a:spcPts val="0"/>
              </a:spcBef>
              <a:buClr>
                <a:schemeClr val="folHlink"/>
              </a:buClr>
              <a:buSzPct val="25000"/>
              <a:buFont typeface="Arial"/>
              <a:buNone/>
            </a:pPr>
            <a:r>
              <a:rPr lang="en" sz="1200" dirty="0">
                <a:latin typeface="Calibri"/>
                <a:ea typeface="Calibri"/>
                <a:cs typeface="Calibri"/>
                <a:sym typeface="Calibri"/>
              </a:rPr>
              <a:t>Easy access to Services</a:t>
            </a:r>
          </a:p>
          <a:p>
            <a:pPr marL="1371600" lvl="3" indent="0" rtl="0">
              <a:spcBef>
                <a:spcPts val="0"/>
              </a:spcBef>
              <a:buClr>
                <a:schemeClr val="folHlink"/>
              </a:buClr>
              <a:buSzPct val="25000"/>
              <a:buFont typeface="Arial"/>
              <a:buNone/>
            </a:pPr>
            <a:r>
              <a:rPr lang="en" sz="1200" dirty="0">
                <a:latin typeface="Calibri"/>
                <a:ea typeface="Calibri"/>
                <a:cs typeface="Calibri"/>
                <a:sym typeface="Calibri"/>
              </a:rPr>
              <a:t>Natively managed services like SSO, MySQL, partner services like </a:t>
            </a:r>
            <a:r>
              <a:rPr lang="en" sz="1200" dirty="0" err="1">
                <a:latin typeface="Calibri"/>
                <a:ea typeface="Calibri"/>
                <a:cs typeface="Calibri"/>
                <a:sym typeface="Calibri"/>
              </a:rPr>
              <a:t>AppDynamics</a:t>
            </a:r>
            <a:r>
              <a:rPr lang="en" sz="1200" dirty="0">
                <a:latin typeface="Calibri"/>
                <a:ea typeface="Calibri"/>
                <a:cs typeface="Calibri"/>
                <a:sym typeface="Calibri"/>
              </a:rPr>
              <a:t>, New Relic for monitoring, user provided services like Oracle DB, so enterprises can leverage the data they already have</a:t>
            </a:r>
          </a:p>
          <a:p>
            <a:pPr marL="457200" lvl="1" indent="0" rtl="0">
              <a:spcBef>
                <a:spcPts val="0"/>
              </a:spcBef>
              <a:buClr>
                <a:schemeClr val="folHlink"/>
              </a:buClr>
              <a:buSzPct val="25000"/>
              <a:buFont typeface="Arial"/>
              <a:buNone/>
            </a:pPr>
            <a:r>
              <a:rPr lang="en" sz="1200" b="1" dirty="0">
                <a:latin typeface="Calibri"/>
                <a:ea typeface="Calibri"/>
                <a:cs typeface="Calibri"/>
                <a:sym typeface="Calibri"/>
              </a:rPr>
              <a:t>Purpose built for Day 2 Ops.</a:t>
            </a:r>
          </a:p>
          <a:p>
            <a:pPr marL="914400" lvl="2" indent="0" rtl="0">
              <a:spcBef>
                <a:spcPts val="0"/>
              </a:spcBef>
              <a:buClr>
                <a:schemeClr val="folHlink"/>
              </a:buClr>
              <a:buSzPct val="25000"/>
              <a:buFont typeface="Arial"/>
              <a:buNone/>
            </a:pPr>
            <a:r>
              <a:rPr lang="en" sz="1200" dirty="0">
                <a:latin typeface="Calibri"/>
                <a:ea typeface="Calibri"/>
                <a:cs typeface="Calibri"/>
                <a:sym typeface="Calibri"/>
              </a:rPr>
              <a:t>Everything to deploy app is available. CI/CD tools, authentication</a:t>
            </a:r>
          </a:p>
          <a:p>
            <a:pPr marL="914400" lvl="2" indent="0" rtl="0">
              <a:spcBef>
                <a:spcPts val="0"/>
              </a:spcBef>
              <a:buClr>
                <a:schemeClr val="folHlink"/>
              </a:buClr>
              <a:buSzPct val="25000"/>
              <a:buFont typeface="Arial"/>
              <a:buNone/>
            </a:pPr>
            <a:r>
              <a:rPr lang="en" sz="1200" dirty="0">
                <a:latin typeface="Calibri"/>
                <a:ea typeface="Calibri"/>
                <a:cs typeface="Calibri"/>
                <a:sym typeface="Calibri"/>
              </a:rPr>
              <a:t>Once its deployed, e</a:t>
            </a:r>
            <a:r>
              <a:rPr lang="en" sz="1200" b="1" dirty="0">
                <a:latin typeface="Calibri"/>
                <a:ea typeface="Calibri"/>
                <a:cs typeface="Calibri"/>
                <a:sym typeface="Calibri"/>
              </a:rPr>
              <a:t>verything is there to manage the availability of the app</a:t>
            </a:r>
            <a:r>
              <a:rPr lang="en" sz="1200" dirty="0">
                <a:latin typeface="Calibri"/>
                <a:ea typeface="Calibri"/>
                <a:cs typeface="Calibri"/>
                <a:sym typeface="Calibri"/>
              </a:rPr>
              <a:t> like metrics, health management, scaling etc.</a:t>
            </a:r>
          </a:p>
          <a:p>
            <a:pPr marL="914400" lvl="2" indent="0" rtl="0">
              <a:spcBef>
                <a:spcPts val="0"/>
              </a:spcBef>
              <a:buClr>
                <a:schemeClr val="folHlink"/>
              </a:buClr>
              <a:buSzPct val="25000"/>
              <a:buFont typeface="Arial"/>
              <a:buNone/>
            </a:pPr>
            <a:r>
              <a:rPr lang="en" sz="1200" dirty="0">
                <a:latin typeface="Calibri"/>
                <a:ea typeface="Calibri"/>
                <a:cs typeface="Calibri"/>
                <a:sym typeface="Calibri"/>
              </a:rPr>
              <a:t>Dashboards for</a:t>
            </a:r>
            <a:r>
              <a:rPr lang="en" sz="1200" b="1" dirty="0">
                <a:latin typeface="Calibri"/>
                <a:ea typeface="Calibri"/>
                <a:cs typeface="Calibri"/>
                <a:sym typeface="Calibri"/>
              </a:rPr>
              <a:t> holistic view across apps and Ops</a:t>
            </a:r>
          </a:p>
          <a:p>
            <a:pPr marL="457200" lvl="1" indent="0" rtl="0">
              <a:spcBef>
                <a:spcPts val="0"/>
              </a:spcBef>
              <a:buClr>
                <a:schemeClr val="folHlink"/>
              </a:buClr>
              <a:buSzPct val="25000"/>
              <a:buFont typeface="Arial"/>
              <a:buNone/>
            </a:pPr>
            <a:r>
              <a:rPr lang="en" sz="1200" dirty="0">
                <a:latin typeface="Calibri"/>
                <a:ea typeface="Calibri"/>
                <a:cs typeface="Calibri"/>
                <a:sym typeface="Calibri"/>
              </a:rPr>
              <a:t>World class container orchestration with</a:t>
            </a:r>
            <a:r>
              <a:rPr lang="en" sz="1200" b="1" dirty="0">
                <a:latin typeface="Calibri"/>
                <a:ea typeface="Calibri"/>
                <a:cs typeface="Calibri"/>
                <a:sym typeface="Calibri"/>
              </a:rPr>
              <a:t> zero human intervention in individual machines through app lifecycle</a:t>
            </a:r>
          </a:p>
          <a:p>
            <a:pPr marL="457200" lvl="1" indent="0" rtl="0">
              <a:spcBef>
                <a:spcPts val="0"/>
              </a:spcBef>
              <a:buClr>
                <a:schemeClr val="folHlink"/>
              </a:buClr>
              <a:buSzPct val="25000"/>
              <a:buFont typeface="Arial"/>
              <a:buNone/>
            </a:pPr>
            <a:r>
              <a:rPr lang="en" sz="1200" dirty="0">
                <a:latin typeface="Calibri"/>
                <a:ea typeface="Calibri"/>
                <a:cs typeface="Calibri"/>
                <a:sym typeface="Calibri"/>
              </a:rPr>
              <a:t>You get industry standard Linux </a:t>
            </a:r>
            <a:r>
              <a:rPr lang="en" sz="1200" b="1" dirty="0">
                <a:latin typeface="Calibri"/>
                <a:ea typeface="Calibri"/>
                <a:cs typeface="Calibri"/>
                <a:sym typeface="Calibri"/>
              </a:rPr>
              <a:t>containers, optimized for speed. </a:t>
            </a:r>
            <a:r>
              <a:rPr lang="en" sz="1200" dirty="0">
                <a:latin typeface="Calibri"/>
                <a:ea typeface="Calibri"/>
                <a:cs typeface="Calibri"/>
                <a:sym typeface="Calibri"/>
              </a:rPr>
              <a:t>OS management for Linux stacks and support Windows stack for .NET applications.</a:t>
            </a:r>
          </a:p>
          <a:p>
            <a:pPr marL="457200" lvl="1" indent="0" rtl="0">
              <a:spcBef>
                <a:spcPts val="0"/>
              </a:spcBef>
              <a:buClr>
                <a:schemeClr val="folHlink"/>
              </a:buClr>
              <a:buSzPct val="25000"/>
              <a:buFont typeface="Arial"/>
              <a:buNone/>
            </a:pPr>
            <a:r>
              <a:rPr lang="en" sz="1200" b="1" dirty="0">
                <a:latin typeface="Calibri"/>
                <a:ea typeface="Calibri"/>
                <a:cs typeface="Calibri"/>
                <a:sym typeface="Calibri"/>
              </a:rPr>
              <a:t>Built around </a:t>
            </a:r>
            <a:r>
              <a:rPr lang="en" sz="1200" b="1" dirty="0" err="1">
                <a:latin typeface="Calibri"/>
                <a:ea typeface="Calibri"/>
                <a:cs typeface="Calibri"/>
                <a:sym typeface="Calibri"/>
              </a:rPr>
              <a:t>Multicloud</a:t>
            </a:r>
            <a:r>
              <a:rPr lang="en" sz="1200" b="1" dirty="0">
                <a:latin typeface="Calibri"/>
                <a:ea typeface="Calibri"/>
                <a:cs typeface="Calibri"/>
                <a:sym typeface="Calibri"/>
              </a:rPr>
              <a:t> primitives</a:t>
            </a:r>
            <a:r>
              <a:rPr lang="en" sz="1200" dirty="0">
                <a:latin typeface="Calibri"/>
                <a:ea typeface="Calibri"/>
                <a:cs typeface="Calibri"/>
                <a:sym typeface="Calibri"/>
              </a:rPr>
              <a:t>, no cloud specific features. </a:t>
            </a:r>
          </a:p>
          <a:p>
            <a:pPr marL="457200" lvl="1" indent="0" rtl="0">
              <a:spcBef>
                <a:spcPts val="0"/>
              </a:spcBef>
              <a:buClr>
                <a:schemeClr val="folHlink"/>
              </a:buClr>
              <a:buSzPct val="25000"/>
              <a:buFont typeface="Arial"/>
              <a:buNone/>
            </a:pPr>
            <a:endParaRPr sz="1200" dirty="0">
              <a:latin typeface="Calibri"/>
              <a:ea typeface="Calibri"/>
              <a:cs typeface="Calibri"/>
              <a:sym typeface="Calibri"/>
            </a:endParaRPr>
          </a:p>
          <a:p>
            <a:pPr lvl="0" rtl="0">
              <a:spcBef>
                <a:spcPts val="0"/>
              </a:spcBef>
              <a:buClr>
                <a:schemeClr val="folHlink"/>
              </a:buClr>
              <a:buSzPct val="25000"/>
              <a:buFont typeface="Arial"/>
              <a:buNone/>
            </a:pPr>
            <a:r>
              <a:rPr lang="en" sz="1200" dirty="0">
                <a:latin typeface="Calibri"/>
                <a:ea typeface="Calibri"/>
                <a:cs typeface="Calibri"/>
                <a:sym typeface="Calibri"/>
              </a:rPr>
              <a:t>We’ve seen </a:t>
            </a:r>
            <a:r>
              <a:rPr lang="en" sz="1200" b="1" dirty="0">
                <a:latin typeface="Calibri"/>
                <a:ea typeface="Calibri"/>
                <a:cs typeface="Calibri"/>
                <a:sym typeface="Calibri"/>
              </a:rPr>
              <a:t>customers struggle with piecing together the various tools themselves</a:t>
            </a:r>
            <a:r>
              <a:rPr lang="en" sz="1200" dirty="0">
                <a:latin typeface="Calibri"/>
                <a:ea typeface="Calibri"/>
                <a:cs typeface="Calibri"/>
                <a:sym typeface="Calibri"/>
              </a:rPr>
              <a:t> which can </a:t>
            </a:r>
            <a:r>
              <a:rPr lang="en" sz="1200" dirty="0" smtClean="0">
                <a:latin typeface="Calibri"/>
                <a:ea typeface="Calibri"/>
                <a:cs typeface="Calibri"/>
                <a:sym typeface="Calibri"/>
              </a:rPr>
              <a:t>be</a:t>
            </a:r>
            <a:r>
              <a:rPr lang="en-US" sz="1200" baseline="0" dirty="0" smtClean="0">
                <a:latin typeface="Calibri"/>
                <a:ea typeface="Calibri"/>
                <a:cs typeface="Calibri"/>
                <a:sym typeface="Calibri"/>
              </a:rPr>
              <a:t> </a:t>
            </a:r>
            <a:r>
              <a:rPr lang="en" sz="1200" dirty="0" smtClean="0">
                <a:latin typeface="Calibri"/>
                <a:ea typeface="Calibri"/>
                <a:cs typeface="Calibri"/>
                <a:sym typeface="Calibri"/>
              </a:rPr>
              <a:t>error </a:t>
            </a:r>
            <a:r>
              <a:rPr lang="en" sz="1200" dirty="0">
                <a:latin typeface="Calibri"/>
                <a:ea typeface="Calibri"/>
                <a:cs typeface="Calibri"/>
                <a:sym typeface="Calibri"/>
              </a:rPr>
              <a:t>prone and </a:t>
            </a:r>
            <a:r>
              <a:rPr lang="en" sz="1200" dirty="0" smtClean="0">
                <a:latin typeface="Calibri"/>
                <a:ea typeface="Calibri"/>
                <a:cs typeface="Calibri"/>
                <a:sym typeface="Calibri"/>
              </a:rPr>
              <a:t>inconsistent</a:t>
            </a:r>
            <a:r>
              <a:rPr lang="en-US" sz="1200" dirty="0" smtClean="0">
                <a:latin typeface="Calibri"/>
                <a:ea typeface="Calibri"/>
                <a:cs typeface="Calibri"/>
                <a:sym typeface="Calibri"/>
              </a:rPr>
              <a:t>,</a:t>
            </a:r>
            <a:r>
              <a:rPr lang="en-US" sz="1200" baseline="0" dirty="0" smtClean="0">
                <a:latin typeface="Calibri"/>
                <a:ea typeface="Calibri"/>
                <a:cs typeface="Calibri"/>
                <a:sym typeface="Calibri"/>
              </a:rPr>
              <a:t> </a:t>
            </a:r>
            <a:r>
              <a:rPr lang="en" sz="1200" dirty="0" smtClean="0">
                <a:latin typeface="Calibri"/>
                <a:ea typeface="Calibri"/>
                <a:cs typeface="Calibri"/>
                <a:sym typeface="Calibri"/>
              </a:rPr>
              <a:t>because </a:t>
            </a:r>
            <a:r>
              <a:rPr lang="en" sz="1200" dirty="0">
                <a:latin typeface="Calibri"/>
                <a:ea typeface="Calibri"/>
                <a:cs typeface="Calibri"/>
                <a:sym typeface="Calibri"/>
              </a:rPr>
              <a:t>the </a:t>
            </a:r>
            <a:r>
              <a:rPr lang="en" sz="1200" b="1" dirty="0">
                <a:latin typeface="Calibri"/>
                <a:ea typeface="Calibri"/>
                <a:cs typeface="Calibri"/>
                <a:sym typeface="Calibri"/>
              </a:rPr>
              <a:t>linkages between the various tools is done manually</a:t>
            </a:r>
            <a:r>
              <a:rPr lang="en" sz="1800" dirty="0">
                <a:latin typeface="Calibri"/>
                <a:ea typeface="Calibri"/>
                <a:cs typeface="Calibri"/>
                <a:sym typeface="Calibri"/>
              </a:rPr>
              <a:t> </a:t>
            </a:r>
            <a:r>
              <a:rPr lang="en" sz="1200" dirty="0">
                <a:latin typeface="Calibri"/>
                <a:ea typeface="Calibri"/>
                <a:cs typeface="Calibri"/>
                <a:sym typeface="Calibri"/>
              </a:rPr>
              <a:t>and</a:t>
            </a:r>
            <a:r>
              <a:rPr lang="en" sz="1200" b="1" dirty="0">
                <a:latin typeface="Calibri"/>
                <a:ea typeface="Calibri"/>
                <a:cs typeface="Calibri"/>
                <a:sym typeface="Calibri"/>
              </a:rPr>
              <a:t> each product represents its own source of truth.</a:t>
            </a:r>
            <a:r>
              <a:rPr lang="en" sz="1800" dirty="0">
                <a:latin typeface="Calibri"/>
                <a:ea typeface="Calibri"/>
                <a:cs typeface="Calibri"/>
                <a:sym typeface="Calibri"/>
              </a:rPr>
              <a:t> </a:t>
            </a:r>
            <a:r>
              <a:rPr lang="en" sz="1200" dirty="0">
                <a:latin typeface="Calibri"/>
                <a:ea typeface="Calibri"/>
                <a:cs typeface="Calibri"/>
                <a:sym typeface="Calibri"/>
              </a:rPr>
              <a:t>Ops teams are unnecessarily stretched thin managing the individual pieces. </a:t>
            </a:r>
          </a:p>
          <a:p>
            <a:pPr lvl="0" rtl="0">
              <a:spcBef>
                <a:spcPts val="0"/>
              </a:spcBef>
              <a:buClr>
                <a:schemeClr val="folHlink"/>
              </a:buClr>
              <a:buSzPct val="25000"/>
              <a:buFont typeface="Arial"/>
              <a:buNone/>
            </a:pPr>
            <a:endParaRPr sz="1200" dirty="0">
              <a:latin typeface="Calibri"/>
              <a:ea typeface="Calibri"/>
              <a:cs typeface="Calibri"/>
              <a:sym typeface="Calibri"/>
            </a:endParaRPr>
          </a:p>
          <a:p>
            <a:pPr marL="228600" lvl="0" indent="-228600" rtl="0">
              <a:spcBef>
                <a:spcPts val="0"/>
              </a:spcBef>
              <a:buClr>
                <a:srgbClr val="000000"/>
              </a:buClr>
              <a:buSzPct val="100000"/>
              <a:buFont typeface="Calibri"/>
              <a:buAutoNum type="arabicPeriod"/>
            </a:pPr>
            <a:r>
              <a:rPr lang="en" sz="1200" dirty="0">
                <a:latin typeface="Calibri"/>
                <a:ea typeface="Calibri"/>
                <a:cs typeface="Calibri"/>
                <a:sym typeface="Calibri"/>
              </a:rPr>
              <a:t>A more automated solution -  one that stretches from the infrastructure all the way to the application framework, rather than ad-hoc automation</a:t>
            </a:r>
          </a:p>
          <a:p>
            <a:pPr marL="228600" lvl="0" indent="-228600" rtl="0">
              <a:spcBef>
                <a:spcPts val="0"/>
              </a:spcBef>
              <a:buClr>
                <a:srgbClr val="000000"/>
              </a:buClr>
              <a:buSzPct val="100000"/>
              <a:buFont typeface="Calibri"/>
              <a:buAutoNum type="arabicPeriod"/>
            </a:pPr>
            <a:r>
              <a:rPr lang="en" sz="1200" dirty="0">
                <a:latin typeface="Calibri"/>
                <a:ea typeface="Calibri"/>
                <a:cs typeface="Calibri"/>
                <a:sym typeface="Calibri"/>
              </a:rPr>
              <a:t>An opinionated platform that imposes strict contracts between it and the infrastructure layer, and between itself and the applications and services it supports , </a:t>
            </a:r>
          </a:p>
          <a:p>
            <a:pPr lvl="0" rtl="0">
              <a:spcBef>
                <a:spcPts val="0"/>
              </a:spcBef>
              <a:buClr>
                <a:schemeClr val="folHlink"/>
              </a:buClr>
              <a:buSzPct val="100000"/>
              <a:buFont typeface="Calibri"/>
              <a:buNone/>
            </a:pPr>
            <a:r>
              <a:rPr lang="en" sz="1200" dirty="0">
                <a:latin typeface="Calibri"/>
                <a:ea typeface="Calibri"/>
                <a:cs typeface="Calibri"/>
                <a:sym typeface="Calibri"/>
              </a:rPr>
              <a:t>Is essential </a:t>
            </a:r>
            <a:r>
              <a:rPr lang="en" sz="1200" b="1" dirty="0">
                <a:latin typeface="Calibri"/>
                <a:ea typeface="Calibri"/>
                <a:cs typeface="Calibri"/>
                <a:sym typeface="Calibri"/>
              </a:rPr>
              <a:t>so your teams are focused on what brings most value to the company. </a:t>
            </a:r>
          </a:p>
          <a:p>
            <a:pPr marL="914400" lvl="2" indent="0" rtl="0">
              <a:spcBef>
                <a:spcPts val="0"/>
              </a:spcBef>
              <a:buClr>
                <a:schemeClr val="folHlink"/>
              </a:buClr>
              <a:buSzPct val="25000"/>
              <a:buFont typeface="Arial"/>
              <a:buNone/>
            </a:pPr>
            <a:endParaRPr sz="1200" b="1" dirty="0">
              <a:latin typeface="Calibri"/>
              <a:ea typeface="Calibri"/>
              <a:cs typeface="Calibri"/>
              <a:sym typeface="Calibri"/>
            </a:endParaRPr>
          </a:p>
          <a:p>
            <a:pPr lvl="0">
              <a:spcBef>
                <a:spcPts val="0"/>
              </a:spcBef>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8" name="Shape 9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dirty="0"/>
              <a:t>With structured automation, we can ensure that the execution environment fulfills its end of the 12 factor contract. The platform should automate provisioning of resources, monitor the health of applications and replace them if they fail, aggregate the log streams from applications… By providing predictable and consistent automation, we can eliminate the workflows and handoffs between development and operations.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Shape 10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6" name="Shape 10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100000"/>
              <a:buFont typeface="Arial"/>
              <a:buNone/>
            </a:pPr>
            <a:r>
              <a:rPr lang="en" dirty="0"/>
              <a:t>What is the journey to cloud native look like?</a:t>
            </a:r>
          </a:p>
          <a:p>
            <a:pPr lvl="0">
              <a:spcBef>
                <a:spcPts val="0"/>
              </a:spcBef>
              <a:buClr>
                <a:schemeClr val="folHlink"/>
              </a:buClr>
              <a:buSzPct val="100000"/>
              <a:buFont typeface="Arial"/>
              <a:buNone/>
            </a:pPr>
            <a:endParaRPr dirty="0"/>
          </a:p>
          <a:p>
            <a:pPr lvl="0">
              <a:spcBef>
                <a:spcPts val="0"/>
              </a:spcBef>
              <a:buClr>
                <a:schemeClr val="folHlink"/>
              </a:buClr>
              <a:buSzPct val="100000"/>
              <a:buFont typeface="Arial"/>
              <a:buNone/>
            </a:pPr>
            <a:r>
              <a:rPr lang="en" dirty="0"/>
              <a:t>To begin with, make the necessary tools available to your developers and operators. You need a cloud native platform, and you want to provide the necessary tools and training to enable your developers to implement the design patterns that will ensure long-term success. </a:t>
            </a:r>
          </a:p>
          <a:p>
            <a:pPr lvl="0">
              <a:spcBef>
                <a:spcPts val="0"/>
              </a:spcBef>
              <a:buClr>
                <a:schemeClr val="folHlink"/>
              </a:buClr>
              <a:buSzPct val="100000"/>
              <a:buFont typeface="Arial"/>
              <a:buNone/>
            </a:pPr>
            <a:endParaRPr dirty="0"/>
          </a:p>
          <a:p>
            <a:pPr lvl="0">
              <a:spcBef>
                <a:spcPts val="0"/>
              </a:spcBef>
              <a:buNone/>
            </a:pPr>
            <a:r>
              <a:rPr lang="en" dirty="0"/>
              <a:t>Start small and focus on your actual needs. Don’t over-engineer solutions, try to keep things simple and right sized. Finally in terms of the applications to target for implementation on a cloudy platform, choose the ones that would benefit most from agility and innovation, That can add most value to your business, or those that need to scale or change frequently.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Shape 10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3" name="Shape 10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 sz="1200" dirty="0">
                <a:latin typeface="Calibri"/>
                <a:ea typeface="Calibri"/>
                <a:cs typeface="Calibri"/>
                <a:sym typeface="Calibri"/>
              </a:rPr>
              <a:t>In terms of culture and organization, create small, cross functional teams that own products rather than projects. Teams that will own the products throughout their life cycle until they are retired from production. No more throwing things over the wall and hoping they don’t crack. With test driven development we set ourselves up for greater levels of automation and, hence, greater risk tolerance and continuous deployment. Test driven development also helps us approach our application design from the point of view of the user, and can be helpful in defining how we break down an application into individual </a:t>
            </a:r>
            <a:r>
              <a:rPr lang="en" sz="1200" dirty="0" err="1">
                <a:latin typeface="Calibri"/>
                <a:ea typeface="Calibri"/>
                <a:cs typeface="Calibri"/>
                <a:sym typeface="Calibri"/>
              </a:rPr>
              <a:t>microservices</a:t>
            </a:r>
            <a:r>
              <a:rPr lang="en" sz="1200" dirty="0">
                <a:latin typeface="Calibri"/>
                <a:ea typeface="Calibri"/>
                <a:cs typeface="Calibri"/>
                <a:sym typeface="Calibri"/>
              </a:rPr>
              <a:t>. With short iterations we can incorporate user feedback more quickly and more frequently, which is critical to innovation and meeting customer expectations. And finally maintain transparency and visibility at all levels.</a:t>
            </a:r>
          </a:p>
          <a:p>
            <a:pPr lvl="0" rtl="0">
              <a:spcBef>
                <a:spcPts val="0"/>
              </a:spcBef>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a:spLocks noGrp="1" noRot="1" noChangeAspect="1"/>
          </p:cNvSpPr>
          <p:nvPr>
            <p:ph type="sldImg" idx="2"/>
          </p:nvPr>
        </p:nvSpPr>
        <p:spPr>
          <a:xfrm>
            <a:off x="1606550" y="685800"/>
            <a:ext cx="3702000" cy="2082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0" name="Shape 1020"/>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7" name="Shape 102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chemeClr val="dk1"/>
              </a:buClr>
              <a:buSzPct val="100000"/>
              <a:buFont typeface="Calibri"/>
              <a:buNone/>
            </a:pPr>
            <a:r>
              <a:rPr lang="en" sz="1200" b="0" i="0" u="none" strike="noStrike" cap="none">
                <a:solidFill>
                  <a:schemeClr val="dk1"/>
                </a:solidFill>
                <a:latin typeface="Calibri"/>
                <a:ea typeface="Calibri"/>
                <a:cs typeface="Calibri"/>
                <a:sym typeface="Calibri"/>
              </a:rPr>
              <a:t>From Silicon Valley…</a:t>
            </a:r>
          </a:p>
        </p:txBody>
      </p:sp>
      <p:sp>
        <p:nvSpPr>
          <p:cNvPr id="1028" name="Shape 102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 sz="1200">
                <a:solidFill>
                  <a:schemeClr val="dk1"/>
                </a:solidFill>
                <a:latin typeface="Calibri"/>
                <a:ea typeface="Calibri"/>
                <a:cs typeface="Calibri"/>
                <a:sym typeface="Calibri"/>
              </a:rPr>
              <a:t>35</a:t>
            </a:fld>
            <a:endParaRPr lang="en"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Shape 10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5" name="Shape 10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folHlink"/>
              </a:buClr>
              <a:buSzPct val="100000"/>
              <a:buFont typeface="Arial"/>
              <a:buNone/>
            </a:pPr>
            <a:r>
              <a:rPr lang="en"/>
              <a:t>We’re moving away from monolithic software and towards a distributed system of services. </a:t>
            </a:r>
          </a:p>
          <a:p>
            <a:pPr lvl="0" rtl="0">
              <a:spcBef>
                <a:spcPts val="0"/>
              </a:spcBef>
              <a:buClr>
                <a:schemeClr val="folHlink"/>
              </a:buClr>
              <a:buSzPct val="100000"/>
              <a:buFont typeface="Arial"/>
              <a:buNone/>
            </a:pPr>
            <a:endParaRPr/>
          </a:p>
          <a:p>
            <a:pPr lvl="0" rtl="0">
              <a:spcBef>
                <a:spcPts val="0"/>
              </a:spcBef>
              <a:buClr>
                <a:schemeClr val="folHlink"/>
              </a:buClr>
              <a:buSzPct val="100000"/>
              <a:buFont typeface="Arial"/>
              <a:buNone/>
            </a:pPr>
            <a:r>
              <a:rPr lang="en"/>
              <a:t>Just to clarify, when we talk about monoliths, there’s a continuum between monoliths and service oriented architecture and microservice architecture and most enterprises are somewhere along the continuum. Very old software tends to be truly monolithic where the code is a one codebase in its entirety very much intertwined and interdependent, but most enterprises that have made significant strides towards service oriented architecture and have achieved loose coupling at the logical level but often still deploy as monoliths, meaning they package of a bunch of services and deploy them as a single artifact, so they don’t have the ability to update a single service without redeploying other code or to scale a certain service independently of others. These deployed monoliths are also generally dependent on the target application container or execution environment for dependencies, so they’re not inherently distributed entities that align well to a cloud environment. All of the things together mean that continuous deployment, failure isolation, and a clean contract with the cloud execution environment are still out of reach.</a:t>
            </a:r>
          </a:p>
          <a:p>
            <a:pPr lvl="0" rtl="0">
              <a:spcBef>
                <a:spcPts val="0"/>
              </a:spcBef>
              <a:buClr>
                <a:schemeClr val="folHlink"/>
              </a:buClr>
              <a:buSzPct val="100000"/>
              <a:buFont typeface="Arial"/>
              <a:buNone/>
            </a:pPr>
            <a:endParaRPr/>
          </a:p>
          <a:p>
            <a:pPr lvl="0" rtl="0">
              <a:spcBef>
                <a:spcPts val="0"/>
              </a:spcBef>
              <a:buNone/>
            </a:pPr>
            <a:r>
              <a:rPr lang="en"/>
              <a:t>This doesn’t mean that there’s no place for a monolith. Monoliths are still often easier to code, so they’re very useful for initial brainstorming of ideas. However, as an application matures and grows, if new functionality continues to be added to a monolith we will eventually lose transparency and visibility into how that monolith works and what the interdependencies are. On the other hand if, as the system grows, we mature into a microservice model, the fact that microservices are composed of discrete units of work communicating over the network will make the system more transparent and understandable and, in the long-term, more resilient, flexible and manageable.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Shape 10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4" name="Shape 10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We’re also moving away from ESB-centric architecture.</a:t>
            </a:r>
          </a:p>
          <a:p>
            <a:pPr lvl="0" rtl="0">
              <a:spcBef>
                <a:spcPts val="0"/>
              </a:spcBef>
              <a:buNone/>
            </a:pPr>
            <a:endParaRPr/>
          </a:p>
          <a:p>
            <a:pPr lvl="0" rtl="0">
              <a:spcBef>
                <a:spcPts val="0"/>
              </a:spcBef>
              <a:buNone/>
            </a:pPr>
            <a:r>
              <a:rPr lang="en"/>
              <a:t>ESB’s don’t work well in a cloud environment. There’s a lot of configuration that’s built into them which again, going back to 12 factors, is something we want to avoid. ESB’s also encourage canonical data models that are rigorous and require a lot of up-front cross-functional decision-making. Change, such as adding a new field to a data structure, is often very disruptive with ESBs because it impacts many integration flows. They are also essentially silos, often requiring significant technical expertise to configure and manage, and we want to move toward independent teams creating services that can be deployed freely and the clean contract we saw with 12 factor between our applications and the execution environment.</a:t>
            </a:r>
          </a:p>
          <a:p>
            <a:pPr lvl="0" rtl="0">
              <a:spcBef>
                <a:spcPts val="0"/>
              </a:spcBef>
              <a:buNone/>
            </a:pPr>
            <a:endParaRPr/>
          </a:p>
          <a:p>
            <a:pPr lvl="0" rtl="0">
              <a:spcBef>
                <a:spcPts val="0"/>
              </a:spcBef>
              <a:buNone/>
            </a:pPr>
            <a:r>
              <a:rPr lang="en"/>
              <a:t>-------------------------------------</a:t>
            </a:r>
          </a:p>
          <a:p>
            <a:pPr lvl="0" rtl="0">
              <a:spcBef>
                <a:spcPts val="0"/>
              </a:spcBef>
              <a:buNone/>
            </a:pPr>
            <a:r>
              <a:rPr lang="en"/>
              <a:t>Read more: </a:t>
            </a:r>
          </a:p>
          <a:p>
            <a:pPr lvl="0" rtl="0">
              <a:spcBef>
                <a:spcPts val="0"/>
              </a:spcBef>
              <a:buNone/>
            </a:pPr>
            <a:r>
              <a:rPr lang="en" u="sng">
                <a:solidFill>
                  <a:schemeClr val="hlink"/>
                </a:solidFill>
                <a:hlinkClick r:id="rId3"/>
              </a:rPr>
              <a:t>http://insights.wired.com/profiles/blogs/why-buses-don-t-fly-in-the-cloud-thoughts-on-esbs#ixzz3y6y8eTFI</a:t>
            </a:r>
            <a:r>
              <a:rPr lang="en"/>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179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 b="1">
                <a:solidFill>
                  <a:srgbClr val="333333"/>
                </a:solidFill>
                <a:latin typeface="Proxima Nova"/>
                <a:ea typeface="Proxima Nova"/>
                <a:cs typeface="Proxima Nova"/>
                <a:sym typeface="Proxima Nova"/>
              </a:rPr>
              <a:t>CLOUD NATIVE APPS</a:t>
            </a:r>
          </a:p>
          <a:p>
            <a:pPr lvl="0" rtl="0">
              <a:lnSpc>
                <a:spcPct val="115000"/>
              </a:lnSpc>
              <a:spcBef>
                <a:spcPts val="0"/>
              </a:spcBef>
              <a:buNone/>
            </a:pPr>
            <a:r>
              <a:rPr lang="en" b="1">
                <a:solidFill>
                  <a:srgbClr val="333333"/>
                </a:solidFill>
                <a:latin typeface="Proxima Nova"/>
                <a:ea typeface="Proxima Nova"/>
                <a:cs typeface="Proxima Nova"/>
                <a:sym typeface="Proxima Nova"/>
              </a:rPr>
              <a:t>Predictable</a:t>
            </a:r>
            <a:r>
              <a:rPr lang="en">
                <a:solidFill>
                  <a:srgbClr val="333333"/>
                </a:solidFill>
                <a:latin typeface="Proxima Nova"/>
                <a:ea typeface="Proxima Nova"/>
                <a:cs typeface="Proxima Nova"/>
                <a:sym typeface="Proxima Nova"/>
              </a:rPr>
              <a:t>. Cloud-native applications conform to a framework or “contract” designed to maximize resilience through predictable behaviors. The highly automated, container-driven infrastructure used in cloud platforms drives the way software is written. A good example of such a “contract” is illustrated by the 12 principles first documented as the 12-factor app.</a:t>
            </a:r>
          </a:p>
          <a:p>
            <a:pPr lvl="0" rtl="0">
              <a:lnSpc>
                <a:spcPct val="115000"/>
              </a:lnSpc>
              <a:spcBef>
                <a:spcPts val="0"/>
              </a:spcBef>
              <a:buNone/>
            </a:pPr>
            <a:r>
              <a:rPr lang="en" b="1">
                <a:solidFill>
                  <a:srgbClr val="333333"/>
                </a:solidFill>
                <a:latin typeface="Proxima Nova"/>
                <a:ea typeface="Proxima Nova"/>
                <a:cs typeface="Proxima Nova"/>
                <a:sym typeface="Proxima Nova"/>
              </a:rPr>
              <a:t>OS abstraction</a:t>
            </a:r>
            <a:r>
              <a:rPr lang="en">
                <a:solidFill>
                  <a:srgbClr val="333333"/>
                </a:solidFill>
                <a:latin typeface="Proxima Nova"/>
                <a:ea typeface="Proxima Nova"/>
                <a:cs typeface="Proxima Nova"/>
                <a:sym typeface="Proxima Nova"/>
              </a:rPr>
              <a:t>. A cloud-native application architecture lets developers use a platform as a means for abstracting away from underlying infrastructure dependencies. Instead of configuring, patching, and maintaining operating systems, teams focus on their software. The most efficient means of abstraction is a formalized platform, for example, Pivotal Cloud Foundry which is ideal for operating on cloud-based infrastructure such as Google Cloud Platform (GCP), Microsoft Azure, or Amazon Web Services (AWS).</a:t>
            </a:r>
          </a:p>
          <a:p>
            <a:pPr lvl="0" rtl="0">
              <a:lnSpc>
                <a:spcPct val="115000"/>
              </a:lnSpc>
              <a:spcBef>
                <a:spcPts val="0"/>
              </a:spcBef>
              <a:buNone/>
            </a:pPr>
            <a:r>
              <a:rPr lang="en" b="1">
                <a:solidFill>
                  <a:srgbClr val="333333"/>
                </a:solidFill>
                <a:latin typeface="Proxima Nova"/>
                <a:ea typeface="Proxima Nova"/>
                <a:cs typeface="Proxima Nova"/>
                <a:sym typeface="Proxima Nova"/>
              </a:rPr>
              <a:t>Right-sized capacity</a:t>
            </a:r>
            <a:r>
              <a:rPr lang="en">
                <a:solidFill>
                  <a:srgbClr val="333333"/>
                </a:solidFill>
                <a:latin typeface="Proxima Nova"/>
                <a:ea typeface="Proxima Nova"/>
                <a:cs typeface="Proxima Nova"/>
                <a:sym typeface="Proxima Nova"/>
              </a:rPr>
              <a:t>. A cloud-native application platform automates infrastructure provisioning and configuration, dynamically allocating and reallocating resources at deploy time based on the ongoing needs of the application. Building on a cloud-native runtime optimizes application lifecycle management, including scaling to meet demand, resource utilization, orchestration across available resources, and recovery from failures to minimize downtime.</a:t>
            </a:r>
          </a:p>
          <a:p>
            <a:pPr lvl="0" rtl="0">
              <a:lnSpc>
                <a:spcPct val="115000"/>
              </a:lnSpc>
              <a:spcBef>
                <a:spcPts val="0"/>
              </a:spcBef>
              <a:buNone/>
            </a:pPr>
            <a:r>
              <a:rPr lang="en" b="1">
                <a:solidFill>
                  <a:srgbClr val="333333"/>
                </a:solidFill>
                <a:latin typeface="Proxima Nova"/>
                <a:ea typeface="Proxima Nova"/>
                <a:cs typeface="Proxima Nova"/>
                <a:sym typeface="Proxima Nova"/>
              </a:rPr>
              <a:t>Collaborative</a:t>
            </a:r>
            <a:r>
              <a:rPr lang="en">
                <a:solidFill>
                  <a:srgbClr val="333333"/>
                </a:solidFill>
                <a:latin typeface="Proxima Nova"/>
                <a:ea typeface="Proxima Nova"/>
                <a:cs typeface="Proxima Nova"/>
                <a:sym typeface="Proxima Nova"/>
              </a:rPr>
              <a:t>. Cloud-native facilitates DevOps, a combination of people, process, and tools, resulting in a close collaboration between development and operations functions to speed and smooth the transfer of finished application code into production.</a:t>
            </a:r>
          </a:p>
          <a:p>
            <a:pPr lvl="0" rtl="0">
              <a:lnSpc>
                <a:spcPct val="115000"/>
              </a:lnSpc>
              <a:spcBef>
                <a:spcPts val="0"/>
              </a:spcBef>
              <a:buNone/>
            </a:pPr>
            <a:r>
              <a:rPr lang="en" b="1">
                <a:solidFill>
                  <a:srgbClr val="333333"/>
                </a:solidFill>
                <a:latin typeface="Proxima Nova"/>
                <a:ea typeface="Proxima Nova"/>
                <a:cs typeface="Proxima Nova"/>
                <a:sym typeface="Proxima Nova"/>
              </a:rPr>
              <a:t>Continuous delivery</a:t>
            </a:r>
            <a:r>
              <a:rPr lang="en">
                <a:solidFill>
                  <a:srgbClr val="333333"/>
                </a:solidFill>
                <a:latin typeface="Proxima Nova"/>
                <a:ea typeface="Proxima Nova"/>
                <a:cs typeface="Proxima Nova"/>
                <a:sym typeface="Proxima Nova"/>
              </a:rPr>
              <a:t>. IT teams make individual software updates available for release as soon as they are ready. Organizations that release software rapidly get a tighter feedback loop and can respond more effectively to customer needs. Continuous delivery works best with other related approaches including test-driven development and continuous integration.</a:t>
            </a:r>
          </a:p>
          <a:p>
            <a:pPr lvl="0" rtl="0">
              <a:lnSpc>
                <a:spcPct val="115000"/>
              </a:lnSpc>
              <a:spcBef>
                <a:spcPts val="0"/>
              </a:spcBef>
              <a:buNone/>
            </a:pPr>
            <a:r>
              <a:rPr lang="en" b="1">
                <a:solidFill>
                  <a:srgbClr val="333333"/>
                </a:solidFill>
                <a:latin typeface="Proxima Nova"/>
                <a:ea typeface="Proxima Nova"/>
                <a:cs typeface="Proxima Nova"/>
                <a:sym typeface="Proxima Nova"/>
              </a:rPr>
              <a:t>Independent</a:t>
            </a:r>
            <a:r>
              <a:rPr lang="en">
                <a:solidFill>
                  <a:srgbClr val="333333"/>
                </a:solidFill>
                <a:latin typeface="Proxima Nova"/>
                <a:ea typeface="Proxima Nova"/>
                <a:cs typeface="Proxima Nova"/>
                <a:sym typeface="Proxima Nova"/>
              </a:rPr>
              <a:t>. Microservices architecture decomposes applications into small, loosely coupled independently operating services. These services map to smaller, independent development teams and make possible frequent, independent updates, scaling, and failover/restart without impacting other services.</a:t>
            </a:r>
          </a:p>
          <a:p>
            <a:pPr lvl="0" rtl="0">
              <a:lnSpc>
                <a:spcPct val="115000"/>
              </a:lnSpc>
              <a:spcBef>
                <a:spcPts val="0"/>
              </a:spcBef>
              <a:buNone/>
            </a:pPr>
            <a:r>
              <a:rPr lang="en" b="1">
                <a:solidFill>
                  <a:srgbClr val="333333"/>
                </a:solidFill>
                <a:latin typeface="Proxima Nova"/>
                <a:ea typeface="Proxima Nova"/>
                <a:cs typeface="Proxima Nova"/>
                <a:sym typeface="Proxima Nova"/>
              </a:rPr>
              <a:t>Automated scalability</a:t>
            </a:r>
            <a:r>
              <a:rPr lang="en">
                <a:solidFill>
                  <a:srgbClr val="333333"/>
                </a:solidFill>
                <a:latin typeface="Proxima Nova"/>
                <a:ea typeface="Proxima Nova"/>
                <a:cs typeface="Proxima Nova"/>
                <a:sym typeface="Proxima Nova"/>
              </a:rPr>
              <a:t>. Infrastructure automation at scale eliminates downtime due to human error. Computer automation faces no such challenge, consistently applying the same set of rules across any size of deployment. Cloud-native also goes beyond the ad-hoc automation built on top of traditional virtualization-oriented orchestration. A fully cloud-native architecture is about automating systems, not servers.</a:t>
            </a:r>
          </a:p>
          <a:p>
            <a:pPr lvl="0" rtl="0">
              <a:lnSpc>
                <a:spcPct val="115000"/>
              </a:lnSpc>
              <a:spcBef>
                <a:spcPts val="0"/>
              </a:spcBef>
              <a:buNone/>
            </a:pPr>
            <a:r>
              <a:rPr lang="en" b="1">
                <a:solidFill>
                  <a:srgbClr val="333333"/>
                </a:solidFill>
                <a:latin typeface="Proxima Nova"/>
                <a:ea typeface="Proxima Nova"/>
                <a:cs typeface="Proxima Nova"/>
                <a:sym typeface="Proxima Nova"/>
              </a:rPr>
              <a:t>Rapid recovery</a:t>
            </a:r>
            <a:r>
              <a:rPr lang="en">
                <a:solidFill>
                  <a:srgbClr val="333333"/>
                </a:solidFill>
                <a:latin typeface="Proxima Nova"/>
                <a:ea typeface="Proxima Nova"/>
                <a:cs typeface="Proxima Nova"/>
                <a:sym typeface="Proxima Nova"/>
              </a:rPr>
              <a:t>. The container runtime and orchestrator provides a dynamic, high-density virtualization overlay on top of a VM, ideally matched to hosting microservices. Orchestration dynamically manages placement of containers across a cluster of VMs to provide elastic scaling and recovery/restart in the event of app or infrastructure failure.</a:t>
            </a:r>
          </a:p>
          <a:p>
            <a:pPr lvl="0">
              <a:spcBef>
                <a:spcPts val="0"/>
              </a:spcBef>
              <a:buNone/>
            </a:pPr>
            <a:endParaRPr/>
          </a:p>
          <a:p>
            <a:pPr lvl="0">
              <a:spcBef>
                <a:spcPts val="0"/>
              </a:spcBef>
              <a:buNone/>
            </a:pPr>
            <a:r>
              <a:rPr lang="en" b="1"/>
              <a:t>TRADITIONAL ENTERPRISE APPS</a:t>
            </a:r>
          </a:p>
          <a:p>
            <a:pPr lvl="0" rtl="0">
              <a:lnSpc>
                <a:spcPct val="115000"/>
              </a:lnSpc>
              <a:spcBef>
                <a:spcPts val="0"/>
              </a:spcBef>
              <a:buNone/>
            </a:pPr>
            <a:r>
              <a:rPr lang="en" b="1">
                <a:solidFill>
                  <a:srgbClr val="333333"/>
                </a:solidFill>
                <a:latin typeface="Proxima Nova"/>
                <a:ea typeface="Proxima Nova"/>
                <a:cs typeface="Proxima Nova"/>
                <a:sym typeface="Proxima Nova"/>
              </a:rPr>
              <a:t>Unpredictable</a:t>
            </a:r>
            <a:r>
              <a:rPr lang="en">
                <a:solidFill>
                  <a:srgbClr val="333333"/>
                </a:solidFill>
                <a:latin typeface="Proxima Nova"/>
                <a:ea typeface="Proxima Nova"/>
                <a:cs typeface="Proxima Nova"/>
                <a:sym typeface="Proxima Nova"/>
              </a:rPr>
              <a:t>. Traditional applications can’t realize all of the benefits of running on a cloud-native platform due to the unique way each one is architected or developed. This type of application often takes longer to build, is released in big batches, can only scale gradually, and assumes high availability of dependent services.</a:t>
            </a:r>
          </a:p>
          <a:p>
            <a:pPr lvl="0" rtl="0">
              <a:lnSpc>
                <a:spcPct val="115000"/>
              </a:lnSpc>
              <a:spcBef>
                <a:spcPts val="0"/>
              </a:spcBef>
              <a:buNone/>
            </a:pPr>
            <a:r>
              <a:rPr lang="en" b="1">
                <a:solidFill>
                  <a:srgbClr val="333333"/>
                </a:solidFill>
                <a:latin typeface="Proxima Nova"/>
                <a:ea typeface="Proxima Nova"/>
                <a:cs typeface="Proxima Nova"/>
                <a:sym typeface="Proxima Nova"/>
              </a:rPr>
              <a:t>OS dependent</a:t>
            </a:r>
            <a:r>
              <a:rPr lang="en">
                <a:solidFill>
                  <a:srgbClr val="333333"/>
                </a:solidFill>
                <a:latin typeface="Proxima Nova"/>
                <a:ea typeface="Proxima Nova"/>
                <a:cs typeface="Proxima Nova"/>
                <a:sym typeface="Proxima Nova"/>
              </a:rPr>
              <a:t>. Traditional application architecture allows developers to build close dependencies between the application and underlying OS, hardware, storage, and backing services. These dependencies make migrating and scaling the application across new infrastructure complex and risky, working against the cloud model.</a:t>
            </a:r>
          </a:p>
          <a:p>
            <a:pPr lvl="0" rtl="0">
              <a:lnSpc>
                <a:spcPct val="115000"/>
              </a:lnSpc>
              <a:spcBef>
                <a:spcPts val="0"/>
              </a:spcBef>
              <a:buNone/>
            </a:pPr>
            <a:r>
              <a:rPr lang="en" b="1">
                <a:solidFill>
                  <a:srgbClr val="333333"/>
                </a:solidFill>
                <a:latin typeface="Proxima Nova"/>
                <a:ea typeface="Proxima Nova"/>
                <a:cs typeface="Proxima Nova"/>
                <a:sym typeface="Proxima Nova"/>
              </a:rPr>
              <a:t>Over-sized capacity</a:t>
            </a:r>
            <a:r>
              <a:rPr lang="en">
                <a:solidFill>
                  <a:srgbClr val="333333"/>
                </a:solidFill>
                <a:latin typeface="Proxima Nova"/>
                <a:ea typeface="Proxima Nova"/>
                <a:cs typeface="Proxima Nova"/>
                <a:sym typeface="Proxima Nova"/>
              </a:rPr>
              <a:t>. Traditional IT designs a dedicated, custom infrastructure solution (“snowflake”) for an application, delaying deployment of the application. The solution is often over-sized based on worst-case capacity estimates with little capability to scale beyond to meet demand.</a:t>
            </a:r>
          </a:p>
          <a:p>
            <a:pPr lvl="0" rtl="0">
              <a:lnSpc>
                <a:spcPct val="115000"/>
              </a:lnSpc>
              <a:spcBef>
                <a:spcPts val="0"/>
              </a:spcBef>
              <a:buNone/>
            </a:pPr>
            <a:r>
              <a:rPr lang="en" b="1">
                <a:solidFill>
                  <a:srgbClr val="333333"/>
                </a:solidFill>
                <a:latin typeface="Proxima Nova"/>
                <a:ea typeface="Proxima Nova"/>
                <a:cs typeface="Proxima Nova"/>
                <a:sym typeface="Proxima Nova"/>
              </a:rPr>
              <a:t>Siloed</a:t>
            </a:r>
            <a:r>
              <a:rPr lang="en">
                <a:solidFill>
                  <a:srgbClr val="333333"/>
                </a:solidFill>
                <a:latin typeface="Proxima Nova"/>
                <a:ea typeface="Proxima Nova"/>
                <a:cs typeface="Proxima Nova"/>
                <a:sym typeface="Proxima Nova"/>
              </a:rPr>
              <a:t>. Traditional IT operates an over-the-wall handoff of finished application code from developers to operations, which then runs it in production. Organizational priorities take precedence over customer value, resulting in internal conflict, slow and compromised delivery, and poor staff morale.</a:t>
            </a:r>
          </a:p>
          <a:p>
            <a:pPr lvl="0" rtl="0">
              <a:lnSpc>
                <a:spcPct val="115000"/>
              </a:lnSpc>
              <a:spcBef>
                <a:spcPts val="0"/>
              </a:spcBef>
              <a:buNone/>
            </a:pPr>
            <a:r>
              <a:rPr lang="en" b="1">
                <a:solidFill>
                  <a:srgbClr val="333333"/>
                </a:solidFill>
                <a:latin typeface="Proxima Nova"/>
                <a:ea typeface="Proxima Nova"/>
                <a:cs typeface="Proxima Nova"/>
                <a:sym typeface="Proxima Nova"/>
              </a:rPr>
              <a:t>Waterfall development</a:t>
            </a:r>
            <a:r>
              <a:rPr lang="en">
                <a:solidFill>
                  <a:srgbClr val="333333"/>
                </a:solidFill>
                <a:latin typeface="Proxima Nova"/>
                <a:ea typeface="Proxima Nova"/>
                <a:cs typeface="Proxima Nova"/>
                <a:sym typeface="Proxima Nova"/>
              </a:rPr>
              <a:t>. IT teams release software periodically, typically weeks or months apart, when code has been built into a release despite the fact that many of the components of the release are ready earlier and have no dependency other than the artificial release vehicle. Features that customers want or need are delayed and the business misses opportunities to compete, win customers, and grow revenue.</a:t>
            </a:r>
          </a:p>
          <a:p>
            <a:pPr lvl="0" rtl="0">
              <a:lnSpc>
                <a:spcPct val="115000"/>
              </a:lnSpc>
              <a:spcBef>
                <a:spcPts val="0"/>
              </a:spcBef>
              <a:buNone/>
            </a:pPr>
            <a:r>
              <a:rPr lang="en" b="1">
                <a:solidFill>
                  <a:srgbClr val="333333"/>
                </a:solidFill>
                <a:latin typeface="Proxima Nova"/>
                <a:ea typeface="Proxima Nova"/>
                <a:cs typeface="Proxima Nova"/>
                <a:sym typeface="Proxima Nova"/>
              </a:rPr>
              <a:t>Dependent</a:t>
            </a:r>
            <a:r>
              <a:rPr lang="en">
                <a:solidFill>
                  <a:srgbClr val="333333"/>
                </a:solidFill>
                <a:latin typeface="Proxima Nova"/>
                <a:ea typeface="Proxima Nova"/>
                <a:cs typeface="Proxima Nova"/>
                <a:sym typeface="Proxima Nova"/>
              </a:rPr>
              <a:t>. Monolithic architectures bundle many disparate services into a single deployment package causing unnecessary dependencies between services and leading to a loss of agility during development and deployment.</a:t>
            </a:r>
          </a:p>
          <a:p>
            <a:pPr lvl="0" rtl="0">
              <a:lnSpc>
                <a:spcPct val="115000"/>
              </a:lnSpc>
              <a:spcBef>
                <a:spcPts val="0"/>
              </a:spcBef>
              <a:buNone/>
            </a:pPr>
            <a:r>
              <a:rPr lang="en" b="1">
                <a:solidFill>
                  <a:srgbClr val="333333"/>
                </a:solidFill>
                <a:latin typeface="Proxima Nova"/>
                <a:ea typeface="Proxima Nova"/>
                <a:cs typeface="Proxima Nova"/>
                <a:sym typeface="Proxima Nova"/>
              </a:rPr>
              <a:t>Manual scaling</a:t>
            </a:r>
            <a:r>
              <a:rPr lang="en">
                <a:solidFill>
                  <a:srgbClr val="333333"/>
                </a:solidFill>
                <a:latin typeface="Proxima Nova"/>
                <a:ea typeface="Proxima Nova"/>
                <a:cs typeface="Proxima Nova"/>
                <a:sym typeface="Proxima Nova"/>
              </a:rPr>
              <a:t>. Manual infrastructure includes human operators that manually craft and manage server, network, and storage configurations. At scale, operators are slow to correctly diagnose issues and easily fail to correctly implement at scale due to the level of complexity. Hand-crafted automation recipes have the potential to hard-code human errors into the infrastructure.</a:t>
            </a:r>
          </a:p>
          <a:p>
            <a:pPr lvl="0" rtl="0">
              <a:lnSpc>
                <a:spcPct val="115000"/>
              </a:lnSpc>
              <a:spcBef>
                <a:spcPts val="0"/>
              </a:spcBef>
              <a:buNone/>
            </a:pPr>
            <a:r>
              <a:rPr lang="en" b="1">
                <a:solidFill>
                  <a:srgbClr val="333333"/>
                </a:solidFill>
                <a:latin typeface="Proxima Nova"/>
                <a:ea typeface="Proxima Nova"/>
                <a:cs typeface="Proxima Nova"/>
                <a:sym typeface="Proxima Nova"/>
              </a:rPr>
              <a:t>Slow recovery</a:t>
            </a:r>
            <a:r>
              <a:rPr lang="en">
                <a:solidFill>
                  <a:srgbClr val="333333"/>
                </a:solidFill>
                <a:latin typeface="Proxima Nova"/>
                <a:ea typeface="Proxima Nova"/>
                <a:cs typeface="Proxima Nova"/>
                <a:sym typeface="Proxima Nova"/>
              </a:rPr>
              <a:t>. VM-based infrastructure is a slow and inefficient foundation for microservice-based applications because individual VMs are slow to startup/shutdown and come with large overhead even before deploying application code to them.</a:t>
            </a:r>
          </a:p>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a:t>A microservices architecture means multiple, independent team working to make a system better.</a:t>
            </a:r>
          </a:p>
          <a:p>
            <a:pPr lvl="0">
              <a:spcBef>
                <a:spcPts val="0"/>
              </a:spcBef>
              <a:buNone/>
            </a:pPr>
            <a:endParaRPr/>
          </a:p>
          <a:p>
            <a:pPr lvl="0">
              <a:spcBef>
                <a:spcPts val="0"/>
              </a:spcBef>
              <a:buNone/>
            </a:pPr>
            <a:r>
              <a:rPr lang="en"/>
              <a:t>Continuous delivery is a clear, automated path that lets developers rapidly deploy to production environments.</a:t>
            </a:r>
          </a:p>
          <a:p>
            <a:pPr lvl="0">
              <a:spcBef>
                <a:spcPts val="0"/>
              </a:spcBef>
              <a:buNone/>
            </a:pPr>
            <a:endParaRPr/>
          </a:p>
          <a:p>
            <a:pPr lvl="0">
              <a:spcBef>
                <a:spcPts val="0"/>
              </a:spcBef>
              <a:buNone/>
            </a:pPr>
            <a:r>
              <a:rPr lang="en"/>
              <a:t>A DevOps culture helps developers and operations work together to deliver shared value to the customer.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None/>
            </a:pPr>
            <a:r>
              <a:rPr lang="en" sz="1200" b="1">
                <a:latin typeface="Calibri"/>
                <a:ea typeface="Calibri"/>
                <a:cs typeface="Calibri"/>
                <a:sym typeface="Calibri"/>
              </a:rPr>
              <a:t>CLOUD COMPUTING</a:t>
            </a:r>
          </a:p>
          <a:p>
            <a:pPr lvl="0" rtl="0">
              <a:lnSpc>
                <a:spcPct val="115000"/>
              </a:lnSpc>
              <a:spcBef>
                <a:spcPts val="0"/>
              </a:spcBef>
              <a:buClr>
                <a:schemeClr val="folHlink"/>
              </a:buClr>
              <a:buSzPct val="91666"/>
              <a:buFont typeface="Arial"/>
              <a:buNone/>
            </a:pPr>
            <a:r>
              <a:rPr lang="en" sz="1200">
                <a:latin typeface="Calibri"/>
                <a:ea typeface="Calibri"/>
                <a:cs typeface="Calibri"/>
                <a:sym typeface="Calibri"/>
              </a:rPr>
              <a:t>What is cloud computing and what are some of the new demands that were facing? What does it mean to be reactive to these demands?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buClr>
                <a:schemeClr val="folHlink"/>
              </a:buClr>
              <a:buSzPct val="91666"/>
              <a:buFont typeface="Arial"/>
              <a:buNone/>
            </a:pPr>
            <a:r>
              <a:rPr lang="en" sz="1200" b="1">
                <a:latin typeface="Calibri"/>
                <a:ea typeface="Calibri"/>
                <a:cs typeface="Calibri"/>
                <a:sym typeface="Calibri"/>
              </a:rPr>
              <a:t>CLOUD COMPUTING</a:t>
            </a:r>
          </a:p>
          <a:p>
            <a:pPr lvl="0" rtl="0">
              <a:lnSpc>
                <a:spcPct val="115000"/>
              </a:lnSpc>
              <a:spcBef>
                <a:spcPts val="0"/>
              </a:spcBef>
              <a:buClr>
                <a:schemeClr val="folHlink"/>
              </a:buClr>
              <a:buSzPct val="91666"/>
              <a:buFont typeface="Arial"/>
              <a:buNone/>
            </a:pPr>
            <a:r>
              <a:rPr lang="en" sz="1200">
                <a:latin typeface="Calibri"/>
                <a:ea typeface="Calibri"/>
                <a:cs typeface="Calibri"/>
                <a:sym typeface="Calibri"/>
              </a:rPr>
              <a:t>What is cloud computing and what are some of the new demands that were facing? What does it mean to be reactive to these demands?</a:t>
            </a:r>
          </a:p>
          <a:p>
            <a:pPr marL="457200" lvl="0" indent="-304800" rtl="0">
              <a:lnSpc>
                <a:spcPct val="115000"/>
              </a:lnSpc>
              <a:spcBef>
                <a:spcPts val="0"/>
              </a:spcBef>
              <a:buClr>
                <a:srgbClr val="000000"/>
              </a:buClr>
              <a:buSzPct val="100000"/>
              <a:buFont typeface="Calibri"/>
              <a:buChar char="-"/>
            </a:pPr>
            <a:r>
              <a:rPr lang="en" sz="1200" b="1">
                <a:latin typeface="Calibri"/>
                <a:ea typeface="Calibri"/>
                <a:cs typeface="Calibri"/>
                <a:sym typeface="Calibri"/>
              </a:rPr>
              <a:t>Cloud computing</a:t>
            </a:r>
            <a:r>
              <a:rPr lang="en" sz="1200">
                <a:latin typeface="Calibri"/>
                <a:ea typeface="Calibri"/>
                <a:cs typeface="Calibri"/>
                <a:sym typeface="Calibri"/>
              </a:rPr>
              <a:t> is a model of computing where resources are provided over the network in an on-demand manner, often ephemeral, and independent of any specific physical manifestation. We’re essentially talking about highly distributed systems.</a:t>
            </a:r>
          </a:p>
          <a:p>
            <a:pPr marL="457200" lvl="0" indent="-304800" rtl="0">
              <a:lnSpc>
                <a:spcPct val="115000"/>
              </a:lnSpc>
              <a:spcBef>
                <a:spcPts val="0"/>
              </a:spcBef>
              <a:buClr>
                <a:srgbClr val="000000"/>
              </a:buClr>
              <a:buSzPct val="100000"/>
              <a:buFont typeface="Calibri"/>
              <a:buChar char="-"/>
            </a:pPr>
            <a:r>
              <a:rPr lang="en" sz="1200" b="1">
                <a:latin typeface="Calibri"/>
                <a:ea typeface="Calibri"/>
                <a:cs typeface="Calibri"/>
                <a:sym typeface="Calibri"/>
              </a:rPr>
              <a:t>Cloud native applications</a:t>
            </a:r>
            <a:r>
              <a:rPr lang="en" sz="1200">
                <a:latin typeface="Calibri"/>
                <a:ea typeface="Calibri"/>
                <a:cs typeface="Calibri"/>
                <a:sym typeface="Calibri"/>
              </a:rPr>
              <a:t> are applications that are built on the assumption that they’re going to be deployed to a cloud-based operating environment.</a:t>
            </a:r>
          </a:p>
          <a:p>
            <a:pPr marL="457200" lvl="0" indent="-304800" rtl="0">
              <a:lnSpc>
                <a:spcPct val="115000"/>
              </a:lnSpc>
              <a:spcBef>
                <a:spcPts val="0"/>
              </a:spcBef>
              <a:buClr>
                <a:srgbClr val="000000"/>
              </a:buClr>
              <a:buSzPct val="100000"/>
              <a:buFont typeface="Calibri"/>
              <a:buChar char="-"/>
            </a:pPr>
            <a:r>
              <a:rPr lang="en" sz="1200" b="1">
                <a:latin typeface="Calibri"/>
                <a:ea typeface="Calibri"/>
                <a:cs typeface="Calibri"/>
                <a:sym typeface="Calibri"/>
              </a:rPr>
              <a:t>Cloud native application architecture</a:t>
            </a:r>
            <a:r>
              <a:rPr lang="en" sz="1200">
                <a:latin typeface="Calibri"/>
                <a:ea typeface="Calibri"/>
                <a:cs typeface="Calibri"/>
                <a:sym typeface="Calibri"/>
              </a:rPr>
              <a:t> refers to patterns that we identify that work well for cloud native applications.</a:t>
            </a:r>
          </a:p>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91666"/>
              <a:buFont typeface="Arial"/>
              <a:buNone/>
            </a:pPr>
            <a:r>
              <a:rPr lang="en" sz="1200" b="1">
                <a:latin typeface="Calibri"/>
                <a:ea typeface="Calibri"/>
                <a:cs typeface="Calibri"/>
                <a:sym typeface="Calibri"/>
              </a:rPr>
              <a:t>NEW CLOUD-ERA DEMANDS</a:t>
            </a:r>
          </a:p>
          <a:p>
            <a:pPr lvl="0" rtl="0">
              <a:lnSpc>
                <a:spcPct val="115000"/>
              </a:lnSpc>
              <a:spcBef>
                <a:spcPts val="0"/>
              </a:spcBef>
              <a:buClr>
                <a:schemeClr val="folHlink"/>
              </a:buClr>
              <a:buSzPct val="91666"/>
              <a:buFont typeface="Arial"/>
              <a:buNone/>
            </a:pPr>
            <a:r>
              <a:rPr lang="en" sz="1200">
                <a:latin typeface="Calibri"/>
                <a:ea typeface="Calibri"/>
                <a:cs typeface="Calibri"/>
                <a:sym typeface="Calibri"/>
              </a:rPr>
              <a:t>Having all of this distributed compute power readily available and easily accessible has led to new demands.</a:t>
            </a:r>
          </a:p>
          <a:p>
            <a:pPr marL="457200" lvl="0" indent="-304800" rtl="0">
              <a:lnSpc>
                <a:spcPct val="115000"/>
              </a:lnSpc>
              <a:spcBef>
                <a:spcPts val="0"/>
              </a:spcBef>
              <a:buClr>
                <a:srgbClr val="000000"/>
              </a:buClr>
              <a:buSzPct val="100000"/>
              <a:buFont typeface="Calibri"/>
              <a:buChar char="-"/>
            </a:pPr>
            <a:r>
              <a:rPr lang="en" sz="1200">
                <a:latin typeface="Calibri"/>
                <a:ea typeface="Calibri"/>
                <a:cs typeface="Calibri"/>
                <a:sym typeface="Calibri"/>
              </a:rPr>
              <a:t>For one thing, it has changed the </a:t>
            </a:r>
            <a:r>
              <a:rPr lang="en" sz="1200" b="1">
                <a:latin typeface="Calibri"/>
                <a:ea typeface="Calibri"/>
                <a:cs typeface="Calibri"/>
                <a:sym typeface="Calibri"/>
              </a:rPr>
              <a:t>competitive landscape</a:t>
            </a:r>
            <a:r>
              <a:rPr lang="en" sz="1200">
                <a:latin typeface="Calibri"/>
                <a:ea typeface="Calibri"/>
                <a:cs typeface="Calibri"/>
                <a:sym typeface="Calibri"/>
              </a:rPr>
              <a:t>. It has enabled incredible innovation. Small, software-based businesses are constantly introducing new or improved services. They can quickly respond to consumer feedback and behavior, and they are eating market share that has for a long time remained by and large stable and well within the jurisdiction of larger, established enterprises.</a:t>
            </a:r>
          </a:p>
          <a:p>
            <a:pPr marL="457200" lvl="0" indent="-304800" rtl="0">
              <a:lnSpc>
                <a:spcPct val="115000"/>
              </a:lnSpc>
              <a:spcBef>
                <a:spcPts val="0"/>
              </a:spcBef>
              <a:buClr>
                <a:srgbClr val="000000"/>
              </a:buClr>
              <a:buSzPct val="100000"/>
              <a:buFont typeface="Calibri"/>
              <a:buChar char="-"/>
            </a:pPr>
            <a:r>
              <a:rPr lang="en" sz="1200" b="1">
                <a:latin typeface="Calibri"/>
                <a:ea typeface="Calibri"/>
                <a:cs typeface="Calibri"/>
                <a:sym typeface="Calibri"/>
              </a:rPr>
              <a:t>Consumer expectations</a:t>
            </a:r>
            <a:r>
              <a:rPr lang="en" sz="1200">
                <a:latin typeface="Calibri"/>
                <a:ea typeface="Calibri"/>
                <a:cs typeface="Calibri"/>
                <a:sym typeface="Calibri"/>
              </a:rPr>
              <a:t> have skyrocketed. The cost of switching from one provider to another is very low, so the ability to deliver innovative, high value, high quality products, incorporate user feedback quickly, and deliver quality service consistently are critical.</a:t>
            </a:r>
          </a:p>
          <a:p>
            <a:pPr marL="457200" lvl="0" indent="-304800" rtl="0">
              <a:lnSpc>
                <a:spcPct val="115000"/>
              </a:lnSpc>
              <a:spcBef>
                <a:spcPts val="0"/>
              </a:spcBef>
              <a:buClr>
                <a:srgbClr val="000000"/>
              </a:buClr>
              <a:buSzPct val="100000"/>
              <a:buFont typeface="Calibri"/>
              <a:buChar char="-"/>
            </a:pPr>
            <a:r>
              <a:rPr lang="en" sz="1200">
                <a:latin typeface="Calibri"/>
                <a:ea typeface="Calibri"/>
                <a:cs typeface="Calibri"/>
                <a:sym typeface="Calibri"/>
              </a:rPr>
              <a:t>We see an </a:t>
            </a:r>
            <a:r>
              <a:rPr lang="en" sz="1200" b="1">
                <a:latin typeface="Calibri"/>
                <a:ea typeface="Calibri"/>
                <a:cs typeface="Calibri"/>
                <a:sym typeface="Calibri"/>
              </a:rPr>
              <a:t>incredible diversity in the types of devices</a:t>
            </a:r>
            <a:r>
              <a:rPr lang="en" sz="1200">
                <a:latin typeface="Calibri"/>
                <a:ea typeface="Calibri"/>
                <a:cs typeface="Calibri"/>
                <a:sym typeface="Calibri"/>
              </a:rPr>
              <a:t> that we have to service, whereas before we only needed to account for desktops or laptops and then eventually smartphones and different sorts of tablets, now we have to consider that any “thing” could be a client – televisions, medical equipment, household appliances, wearables, all kinds of sensors - and that diversity and ubiquity is only going to grow. Even with just phones and tablets, the scale we need to accommodate with zero downtime is huge, and that, too, will only continue to grow. Not only do we have an increasing number of devices, but the frequency of requests from any given device is also growing.</a:t>
            </a:r>
          </a:p>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Clr>
                <a:schemeClr val="folHlink"/>
              </a:buClr>
              <a:buSzPct val="91666"/>
              <a:buFont typeface="Arial"/>
              <a:buNone/>
            </a:pPr>
            <a:r>
              <a:rPr lang="en" sz="1200" b="1">
                <a:latin typeface="Calibri"/>
                <a:ea typeface="Calibri"/>
                <a:cs typeface="Calibri"/>
                <a:sym typeface="Calibri"/>
              </a:rPr>
              <a:t>BEING REACTIVE</a:t>
            </a:r>
          </a:p>
          <a:p>
            <a:pPr marL="457200" lvl="0" indent="-304800" rtl="0">
              <a:spcBef>
                <a:spcPts val="0"/>
              </a:spcBef>
              <a:buClr>
                <a:srgbClr val="000000"/>
              </a:buClr>
              <a:buSzPct val="100000"/>
              <a:buFont typeface="Calibri"/>
              <a:buChar char="-"/>
            </a:pPr>
            <a:r>
              <a:rPr lang="en" sz="1200">
                <a:latin typeface="Calibri"/>
                <a:ea typeface="Calibri"/>
                <a:cs typeface="Calibri"/>
                <a:sym typeface="Calibri"/>
              </a:rPr>
              <a:t>React to Events, to Load, to Failure, and to Users. If we have systems that will enable us to react to events and load and failure and users, then we can meet the demands of this new cloud world.</a:t>
            </a:r>
          </a:p>
          <a:p>
            <a:pPr marL="457200" lvl="0" indent="-304800" rtl="0">
              <a:spcBef>
                <a:spcPts val="0"/>
              </a:spcBef>
              <a:buClr>
                <a:srgbClr val="000000"/>
              </a:buClr>
              <a:buSzPct val="100000"/>
              <a:buFont typeface="Calibri"/>
              <a:buChar char="-"/>
            </a:pPr>
            <a:r>
              <a:rPr lang="en" sz="1200">
                <a:latin typeface="Calibri"/>
                <a:ea typeface="Calibri"/>
                <a:cs typeface="Calibri"/>
                <a:sym typeface="Calibri"/>
              </a:rPr>
              <a:t>Build systems and software that will enable us to react to these demands.</a:t>
            </a:r>
          </a:p>
          <a:p>
            <a:pPr marL="457200" lvl="0" indent="-304800" rtl="0">
              <a:spcBef>
                <a:spcPts val="0"/>
              </a:spcBef>
              <a:buClr>
                <a:srgbClr val="000000"/>
              </a:buClr>
              <a:buSzPct val="100000"/>
              <a:buFont typeface="Calibri"/>
              <a:buChar char="-"/>
            </a:pPr>
            <a:r>
              <a:rPr lang="en" sz="1200">
                <a:latin typeface="Calibri"/>
                <a:ea typeface="Calibri"/>
                <a:cs typeface="Calibri"/>
                <a:sym typeface="Calibri"/>
              </a:rPr>
              <a:t>Steve Jobs said “you can’t engineer innovation, but you can increase the odds of it occurring.”</a:t>
            </a:r>
          </a:p>
          <a:p>
            <a:pPr lvl="0" rtl="0">
              <a:spcBef>
                <a:spcPts val="0"/>
              </a:spcBef>
              <a:buNone/>
            </a:pPr>
            <a:endParaRPr sz="1200" b="1">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0 – Title">
    <p:bg>
      <p:bgPr>
        <a:solidFill>
          <a:schemeClr val="lt2"/>
        </a:solidFill>
        <a:effectLst/>
      </p:bgPr>
    </p:bg>
    <p:spTree>
      <p:nvGrpSpPr>
        <p:cNvPr id="1" name="Shape 7"/>
        <p:cNvGrpSpPr/>
        <p:nvPr/>
      </p:nvGrpSpPr>
      <p:grpSpPr>
        <a:xfrm>
          <a:off x="0" y="0"/>
          <a:ext cx="0" cy="0"/>
          <a:chOff x="0" y="0"/>
          <a:chExt cx="0" cy="0"/>
        </a:xfrm>
      </p:grpSpPr>
      <p:pic>
        <p:nvPicPr>
          <p:cNvPr id="8" name="Shape 8"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9" name="Shape 9"/>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10" name="Shape 10"/>
          <p:cNvCxnSpPr/>
          <p:nvPr/>
        </p:nvCxnSpPr>
        <p:spPr>
          <a:xfrm>
            <a:off x="633275" y="3110100"/>
            <a:ext cx="738900" cy="0"/>
          </a:xfrm>
          <a:prstGeom prst="straightConnector1">
            <a:avLst/>
          </a:prstGeom>
          <a:noFill/>
          <a:ln w="38100" cap="flat" cmpd="sng">
            <a:solidFill>
              <a:schemeClr val="accent6"/>
            </a:solidFill>
            <a:prstDash val="solid"/>
            <a:round/>
            <a:headEnd type="none" w="med" len="med"/>
            <a:tailEnd type="none" w="med" len="med"/>
          </a:ln>
        </p:spPr>
      </p:cxnSp>
      <p:sp>
        <p:nvSpPr>
          <p:cNvPr id="11" name="Shape 11"/>
          <p:cNvSpPr txBox="1">
            <a:spLocks noGrp="1"/>
          </p:cNvSpPr>
          <p:nvPr>
            <p:ph type="title"/>
          </p:nvPr>
        </p:nvSpPr>
        <p:spPr>
          <a:xfrm>
            <a:off x="523203" y="1737025"/>
            <a:ext cx="6158400" cy="1191600"/>
          </a:xfrm>
          <a:prstGeom prst="rect">
            <a:avLst/>
          </a:prstGeom>
          <a:noFill/>
          <a:ln>
            <a:noFill/>
          </a:ln>
        </p:spPr>
        <p:txBody>
          <a:bodyPr wrap="square" lIns="91425" tIns="91425" rIns="91425" bIns="91425" anchor="b" anchorCtr="0"/>
          <a:lstStyle>
            <a:lvl1pPr lvl="0" rtl="0">
              <a:spcBef>
                <a:spcPts val="0"/>
              </a:spcBef>
              <a:buNone/>
              <a:defRPr sz="40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2" name="Shape 12"/>
          <p:cNvSpPr txBox="1"/>
          <p:nvPr/>
        </p:nvSpPr>
        <p:spPr>
          <a:xfrm>
            <a:off x="5133546" y="4782050"/>
            <a:ext cx="3926100" cy="195600"/>
          </a:xfrm>
          <a:prstGeom prst="rect">
            <a:avLst/>
          </a:prstGeom>
          <a:noFill/>
          <a:ln>
            <a:noFill/>
          </a:ln>
        </p:spPr>
        <p:txBody>
          <a:bodyPr wrap="square" lIns="91425" tIns="91425" rIns="91425" bIns="91425" anchor="t" anchorCtr="0">
            <a:noAutofit/>
          </a:bodyPr>
          <a:lstStyle/>
          <a:p>
            <a:pPr lvl="0" algn="r" rtl="0">
              <a:spcBef>
                <a:spcPts val="0"/>
              </a:spcBef>
              <a:buNone/>
            </a:pPr>
            <a:r>
              <a:rPr lang="en" sz="600">
                <a:solidFill>
                  <a:schemeClr val="dk1"/>
                </a:solidFill>
                <a:latin typeface="Proxima Nova"/>
                <a:ea typeface="Proxima Nova"/>
                <a:cs typeface="Proxima Nova"/>
                <a:sym typeface="Proxima Nova"/>
              </a:rPr>
              <a:t>© Copyright 2017 Pivotal Software, Inc. All rights Reserved. Version 1.0</a:t>
            </a:r>
          </a:p>
          <a:p>
            <a:pPr lvl="0" rtl="0">
              <a:spcBef>
                <a:spcPts val="0"/>
              </a:spcBef>
              <a:buNone/>
            </a:pPr>
            <a:endParaRPr sz="600">
              <a:solidFill>
                <a:schemeClr val="dk1"/>
              </a:solidFill>
              <a:latin typeface="Proxima Nova"/>
              <a:ea typeface="Proxima Nova"/>
              <a:cs typeface="Proxima Nova"/>
              <a:sym typeface="Proxima Nova"/>
            </a:endParaRPr>
          </a:p>
        </p:txBody>
      </p:sp>
      <p:grpSp>
        <p:nvGrpSpPr>
          <p:cNvPr id="13" name="Shape 13"/>
          <p:cNvGrpSpPr/>
          <p:nvPr/>
        </p:nvGrpSpPr>
        <p:grpSpPr>
          <a:xfrm>
            <a:off x="634507" y="819388"/>
            <a:ext cx="1337013" cy="313170"/>
            <a:chOff x="1841475" y="2392725"/>
            <a:chExt cx="3928925" cy="920275"/>
          </a:xfrm>
        </p:grpSpPr>
        <p:sp>
          <p:nvSpPr>
            <p:cNvPr id="14" name="Shape 1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5" name="Shape 1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6" name="Shape 1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7" name="Shape 1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8" name="Shape 1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19" name="Shape 1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20" name="Shape 2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sp>
          <p:nvSpPr>
            <p:cNvPr id="21" name="Shape 2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lvl="0" rtl="0">
                <a:spcBef>
                  <a:spcPts val="0"/>
                </a:spcBef>
                <a:buNone/>
              </a:pPr>
              <a:endParaRPr/>
            </a:p>
          </p:txBody>
        </p:sp>
      </p:grpSp>
      <p:sp>
        <p:nvSpPr>
          <p:cNvPr id="22" name="Shape 22"/>
          <p:cNvSpPr txBox="1">
            <a:spLocks noGrp="1"/>
          </p:cNvSpPr>
          <p:nvPr>
            <p:ph type="subTitle" idx="1"/>
          </p:nvPr>
        </p:nvSpPr>
        <p:spPr>
          <a:xfrm>
            <a:off x="523200" y="3306700"/>
            <a:ext cx="4173600" cy="1409700"/>
          </a:xfrm>
          <a:prstGeom prst="rect">
            <a:avLst/>
          </a:prstGeom>
          <a:noFill/>
          <a:ln>
            <a:noFill/>
          </a:ln>
        </p:spPr>
        <p:txBody>
          <a:bodyPr wrap="square" lIns="91425" tIns="91425" rIns="91425" bIns="91425" anchor="t" anchorCtr="0"/>
          <a:lstStyle>
            <a:lvl1pPr lvl="0" rtl="0">
              <a:lnSpc>
                <a:spcPct val="110000"/>
              </a:lnSpc>
              <a:spcBef>
                <a:spcPts val="0"/>
              </a:spcBef>
              <a:buNone/>
              <a:defRPr sz="15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3" name="Shape 23"/>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rgbClr val="FFFFFF"/>
                </a:solidFill>
                <a:latin typeface="Proxima Nova"/>
                <a:ea typeface="Proxima Nova"/>
                <a:cs typeface="Proxima Nova"/>
                <a:sym typeface="Proxima Nova"/>
              </a:rPr>
              <a:t>‹#›</a:t>
            </a:fld>
            <a:endParaRPr lang="en">
              <a:solidFill>
                <a:srgbClr val="FFFFFF"/>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 – Split">
    <p:spTree>
      <p:nvGrpSpPr>
        <p:cNvPr id="1" name="Shape 128"/>
        <p:cNvGrpSpPr/>
        <p:nvPr/>
      </p:nvGrpSpPr>
      <p:grpSpPr>
        <a:xfrm>
          <a:off x="0" y="0"/>
          <a:ext cx="0" cy="0"/>
          <a:chOff x="0" y="0"/>
          <a:chExt cx="0" cy="0"/>
        </a:xfrm>
      </p:grpSpPr>
      <p:cxnSp>
        <p:nvCxnSpPr>
          <p:cNvPr id="129" name="Shape 129"/>
          <p:cNvCxnSpPr/>
          <p:nvPr/>
        </p:nvCxnSpPr>
        <p:spPr>
          <a:xfrm>
            <a:off x="4572000" y="-214525"/>
            <a:ext cx="0" cy="119700"/>
          </a:xfrm>
          <a:prstGeom prst="straightConnector1">
            <a:avLst/>
          </a:prstGeom>
          <a:noFill/>
          <a:ln w="9525" cap="flat" cmpd="sng">
            <a:solidFill>
              <a:srgbClr val="FFFFFF"/>
            </a:solidFill>
            <a:prstDash val="solid"/>
            <a:round/>
            <a:headEnd type="none" w="lg" len="lg"/>
            <a:tailEnd type="none" w="lg" len="lg"/>
          </a:ln>
        </p:spPr>
      </p:cxnSp>
      <p:grpSp>
        <p:nvGrpSpPr>
          <p:cNvPr id="130" name="Shape 130"/>
          <p:cNvGrpSpPr/>
          <p:nvPr/>
        </p:nvGrpSpPr>
        <p:grpSpPr>
          <a:xfrm>
            <a:off x="287525" y="4854556"/>
            <a:ext cx="634914" cy="148716"/>
            <a:chOff x="1841475" y="2392725"/>
            <a:chExt cx="3928925" cy="920275"/>
          </a:xfrm>
        </p:grpSpPr>
        <p:sp>
          <p:nvSpPr>
            <p:cNvPr id="131" name="Shape 13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2" name="Shape 13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3" name="Shape 13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4" name="Shape 13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5" name="Shape 13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6" name="Shape 13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7" name="Shape 13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38" name="Shape 13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139" name="Shape 139"/>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40" name="Shape 140"/>
          <p:cNvCxnSpPr/>
          <p:nvPr/>
        </p:nvCxnSpPr>
        <p:spPr>
          <a:xfrm rot="10800000">
            <a:off x="4572000"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41" name="Shape 141"/>
          <p:cNvSpPr txBox="1">
            <a:spLocks noGrp="1"/>
          </p:cNvSpPr>
          <p:nvPr>
            <p:ph type="body" idx="1"/>
          </p:nvPr>
        </p:nvSpPr>
        <p:spPr>
          <a:xfrm>
            <a:off x="192475"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42" name="Shape 142"/>
          <p:cNvSpPr txBox="1">
            <a:spLocks noGrp="1"/>
          </p:cNvSpPr>
          <p:nvPr>
            <p:ph type="body" idx="2"/>
          </p:nvPr>
        </p:nvSpPr>
        <p:spPr>
          <a:xfrm>
            <a:off x="4750000" y="900400"/>
            <a:ext cx="41121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43" name="Shape 143"/>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chemeClr val="dk1"/>
                </a:solidFill>
                <a:latin typeface="Proxima Nova"/>
                <a:ea typeface="Proxima Nova"/>
                <a:cs typeface="Proxima Nova"/>
                <a:sym typeface="Proxima Nova"/>
              </a:rPr>
              <a:t>‹#›</a:t>
            </a:fld>
            <a:endParaRPr lang="en">
              <a:solidFill>
                <a:schemeClr val="dk1"/>
              </a:solidFill>
              <a:latin typeface="Proxima Nova"/>
              <a:ea typeface="Proxima Nova"/>
              <a:cs typeface="Proxima Nova"/>
              <a:sym typeface="Proxima Nov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5 – Split w/ Image">
    <p:spTree>
      <p:nvGrpSpPr>
        <p:cNvPr id="1" name="Shape 144"/>
        <p:cNvGrpSpPr/>
        <p:nvPr/>
      </p:nvGrpSpPr>
      <p:grpSpPr>
        <a:xfrm>
          <a:off x="0" y="0"/>
          <a:ext cx="0" cy="0"/>
          <a:chOff x="0" y="0"/>
          <a:chExt cx="0" cy="0"/>
        </a:xfrm>
      </p:grpSpPr>
      <p:sp>
        <p:nvSpPr>
          <p:cNvPr id="145" name="Shape 145"/>
          <p:cNvSpPr/>
          <p:nvPr/>
        </p:nvSpPr>
        <p:spPr>
          <a:xfrm>
            <a:off x="4572000" y="0"/>
            <a:ext cx="4572000" cy="5143500"/>
          </a:xfrm>
          <a:prstGeom prst="rect">
            <a:avLst/>
          </a:prstGeom>
          <a:solidFill>
            <a:srgbClr val="EFEFEF"/>
          </a:solidFill>
          <a:ln>
            <a:noFill/>
          </a:ln>
        </p:spPr>
        <p:txBody>
          <a:bodyPr wrap="square" lIns="91425" tIns="91425" rIns="91425" bIns="91425" anchor="ctr" anchorCtr="0">
            <a:noAutofit/>
          </a:bodyPr>
          <a:lstStyle/>
          <a:p>
            <a:pPr lvl="0" algn="ctr" rtl="0">
              <a:spcBef>
                <a:spcPts val="0"/>
              </a:spcBef>
              <a:buNone/>
            </a:pPr>
            <a:r>
              <a:rPr lang="en" sz="1000">
                <a:solidFill>
                  <a:schemeClr val="dk1"/>
                </a:solidFill>
                <a:latin typeface="Proxima Nova"/>
                <a:ea typeface="Proxima Nova"/>
                <a:cs typeface="Proxima Nova"/>
                <a:sym typeface="Proxima Nova"/>
              </a:rPr>
              <a:t>Cover w/ Image</a:t>
            </a:r>
          </a:p>
        </p:txBody>
      </p:sp>
      <p:cxnSp>
        <p:nvCxnSpPr>
          <p:cNvPr id="146" name="Shape 146"/>
          <p:cNvCxnSpPr/>
          <p:nvPr/>
        </p:nvCxnSpPr>
        <p:spPr>
          <a:xfrm>
            <a:off x="4572000" y="-214525"/>
            <a:ext cx="0" cy="119700"/>
          </a:xfrm>
          <a:prstGeom prst="straightConnector1">
            <a:avLst/>
          </a:prstGeom>
          <a:noFill/>
          <a:ln w="9525" cap="flat" cmpd="sng">
            <a:solidFill>
              <a:srgbClr val="D9D9D9"/>
            </a:solidFill>
            <a:prstDash val="solid"/>
            <a:round/>
            <a:headEnd type="none" w="lg" len="lg"/>
            <a:tailEnd type="none" w="lg" len="lg"/>
          </a:ln>
        </p:spPr>
      </p:cxnSp>
      <p:grpSp>
        <p:nvGrpSpPr>
          <p:cNvPr id="147" name="Shape 147"/>
          <p:cNvGrpSpPr/>
          <p:nvPr/>
        </p:nvGrpSpPr>
        <p:grpSpPr>
          <a:xfrm>
            <a:off x="287525" y="4854556"/>
            <a:ext cx="634914" cy="148716"/>
            <a:chOff x="1841475" y="2392725"/>
            <a:chExt cx="3928925" cy="920275"/>
          </a:xfrm>
        </p:grpSpPr>
        <p:sp>
          <p:nvSpPr>
            <p:cNvPr id="148" name="Shape 14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49" name="Shape 14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50" name="Shape 15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51" name="Shape 15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52" name="Shape 15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53" name="Shape 15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55" name="Shape 15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156" name="Shape 156"/>
          <p:cNvSpPr txBox="1">
            <a:spLocks noGrp="1"/>
          </p:cNvSpPr>
          <p:nvPr>
            <p:ph type="title"/>
          </p:nvPr>
        </p:nvSpPr>
        <p:spPr>
          <a:xfrm>
            <a:off x="192475" y="151275"/>
            <a:ext cx="42813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57" name="Shape 157"/>
          <p:cNvSpPr txBox="1">
            <a:spLocks noGrp="1"/>
          </p:cNvSpPr>
          <p:nvPr>
            <p:ph type="body" idx="1"/>
          </p:nvPr>
        </p:nvSpPr>
        <p:spPr>
          <a:xfrm>
            <a:off x="192475" y="900400"/>
            <a:ext cx="42546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
        <p:nvSpPr>
          <p:cNvPr id="158" name="Shape 158"/>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chemeClr val="dk1"/>
                </a:solidFill>
                <a:latin typeface="Proxima Nova"/>
                <a:ea typeface="Proxima Nova"/>
                <a:cs typeface="Proxima Nova"/>
                <a:sym typeface="Proxima Nova"/>
              </a:rPr>
              <a:t>‹#›</a:t>
            </a:fld>
            <a:endParaRPr lang="en">
              <a:solidFill>
                <a:schemeClr val="dk1"/>
              </a:solidFill>
              <a:latin typeface="Proxima Nova"/>
              <a:ea typeface="Proxima Nova"/>
              <a:cs typeface="Proxima Nova"/>
              <a:sym typeface="Proxima Nov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6 – Columns">
    <p:spTree>
      <p:nvGrpSpPr>
        <p:cNvPr id="1" name="Shape 159"/>
        <p:cNvGrpSpPr/>
        <p:nvPr/>
      </p:nvGrpSpPr>
      <p:grpSpPr>
        <a:xfrm>
          <a:off x="0" y="0"/>
          <a:ext cx="0" cy="0"/>
          <a:chOff x="0" y="0"/>
          <a:chExt cx="0" cy="0"/>
        </a:xfrm>
      </p:grpSpPr>
      <p:grpSp>
        <p:nvGrpSpPr>
          <p:cNvPr id="160" name="Shape 160"/>
          <p:cNvGrpSpPr/>
          <p:nvPr/>
        </p:nvGrpSpPr>
        <p:grpSpPr>
          <a:xfrm>
            <a:off x="287525" y="4854556"/>
            <a:ext cx="634914" cy="148716"/>
            <a:chOff x="1841475" y="2392725"/>
            <a:chExt cx="3928925" cy="920275"/>
          </a:xfrm>
        </p:grpSpPr>
        <p:sp>
          <p:nvSpPr>
            <p:cNvPr id="161" name="Shape 16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62" name="Shape 16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63" name="Shape 16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64" name="Shape 16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65" name="Shape 16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66" name="Shape 16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67" name="Shape 16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68" name="Shape 16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169" name="Shape 169"/>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70" name="Shape 170"/>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cxnSp>
        <p:nvCxnSpPr>
          <p:cNvPr id="171" name="Shape 171"/>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cxnSp>
        <p:nvCxnSpPr>
          <p:cNvPr id="172" name="Shape 172"/>
          <p:cNvCxnSpPr/>
          <p:nvPr/>
        </p:nvCxnSpPr>
        <p:spPr>
          <a:xfrm rot="10800000">
            <a:off x="3067875" y="905700"/>
            <a:ext cx="0" cy="3764400"/>
          </a:xfrm>
          <a:prstGeom prst="straightConnector1">
            <a:avLst/>
          </a:prstGeom>
          <a:noFill/>
          <a:ln w="19050" cap="flat" cmpd="sng">
            <a:solidFill>
              <a:srgbClr val="D9D9D9"/>
            </a:solidFill>
            <a:prstDash val="solid"/>
            <a:round/>
            <a:headEnd type="none" w="med" len="med"/>
            <a:tailEnd type="none" w="med" len="med"/>
          </a:ln>
        </p:spPr>
      </p:cxnSp>
      <p:cxnSp>
        <p:nvCxnSpPr>
          <p:cNvPr id="173" name="Shape 173"/>
          <p:cNvCxnSpPr/>
          <p:nvPr/>
        </p:nvCxnSpPr>
        <p:spPr>
          <a:xfrm>
            <a:off x="3067886" y="-214525"/>
            <a:ext cx="0" cy="119700"/>
          </a:xfrm>
          <a:prstGeom prst="straightConnector1">
            <a:avLst/>
          </a:prstGeom>
          <a:noFill/>
          <a:ln w="9525" cap="flat" cmpd="sng">
            <a:solidFill>
              <a:srgbClr val="D9D9D9"/>
            </a:solidFill>
            <a:prstDash val="solid"/>
            <a:round/>
            <a:headEnd type="none" w="lg" len="lg"/>
            <a:tailEnd type="none" w="lg" len="lg"/>
          </a:ln>
        </p:spPr>
      </p:cxnSp>
      <p:sp>
        <p:nvSpPr>
          <p:cNvPr id="174" name="Shape 174"/>
          <p:cNvSpPr txBox="1"/>
          <p:nvPr/>
        </p:nvSpPr>
        <p:spPr>
          <a:xfrm>
            <a:off x="192475" y="900400"/>
            <a:ext cx="2729400" cy="3769500"/>
          </a:xfrm>
          <a:prstGeom prst="rect">
            <a:avLst/>
          </a:prstGeom>
          <a:noFill/>
          <a:ln>
            <a:noFill/>
          </a:ln>
        </p:spPr>
        <p:txBody>
          <a:bodyPr wrap="square" lIns="91425" tIns="45700" rIns="91425" bIns="45700" anchor="t" anchorCtr="0">
            <a:noAutofit/>
          </a:bodyPr>
          <a:lstStyle/>
          <a:p>
            <a:pPr lvl="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75" name="Shape 175"/>
          <p:cNvSpPr txBox="1">
            <a:spLocks noGrp="1"/>
          </p:cNvSpPr>
          <p:nvPr>
            <p:ph type="body" idx="1"/>
          </p:nvPr>
        </p:nvSpPr>
        <p:spPr>
          <a:xfrm>
            <a:off x="192475" y="900400"/>
            <a:ext cx="2729400" cy="3769500"/>
          </a:xfrm>
          <a:prstGeom prst="rect">
            <a:avLst/>
          </a:prstGeom>
          <a:noFill/>
          <a:ln>
            <a:noFill/>
          </a:ln>
        </p:spPr>
        <p:txBody>
          <a:bodyPr wrap="square" lIns="91425" tIns="91425" rIns="91425" bIns="91425" anchor="t" anchorCtr="0"/>
          <a:lstStyle>
            <a:lvl1pPr lv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1pPr>
            <a:lvl2pPr lvl="1">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2pPr>
            <a:lvl3pPr lvl="2">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3pPr>
            <a:lvl4pPr lvl="3">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4pPr>
            <a:lvl5pPr lvl="4">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5pPr>
            <a:lvl6pPr lvl="5">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6pPr>
            <a:lvl7pPr lvl="6">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7pPr>
            <a:lvl8pPr lvl="7">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8pPr>
            <a:lvl9pPr lvl="8">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76" name="Shape 176"/>
          <p:cNvSpPr txBox="1">
            <a:spLocks noGrp="1"/>
          </p:cNvSpPr>
          <p:nvPr>
            <p:ph type="body" idx="2"/>
          </p:nvPr>
        </p:nvSpPr>
        <p:spPr>
          <a:xfrm>
            <a:off x="3207300" y="900400"/>
            <a:ext cx="27294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77" name="Shape 177"/>
          <p:cNvSpPr txBox="1">
            <a:spLocks noGrp="1"/>
          </p:cNvSpPr>
          <p:nvPr>
            <p:ph type="body" idx="3"/>
          </p:nvPr>
        </p:nvSpPr>
        <p:spPr>
          <a:xfrm>
            <a:off x="6222125" y="900400"/>
            <a:ext cx="27294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SzPct val="1000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78" name="Shape 178"/>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chemeClr val="dk1"/>
                </a:solidFill>
                <a:latin typeface="Proxima Nova"/>
                <a:ea typeface="Proxima Nova"/>
                <a:cs typeface="Proxima Nova"/>
                <a:sym typeface="Proxima Nova"/>
              </a:rPr>
              <a:t>‹#›</a:t>
            </a:fld>
            <a:endParaRPr lang="en">
              <a:solidFill>
                <a:schemeClr val="dk1"/>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9"/>
        <p:cNvGrpSpPr/>
        <p:nvPr/>
      </p:nvGrpSpPr>
      <p:grpSpPr>
        <a:xfrm>
          <a:off x="0" y="0"/>
          <a:ext cx="0" cy="0"/>
          <a:chOff x="0" y="0"/>
          <a:chExt cx="0" cy="0"/>
        </a:xfrm>
      </p:grpSpPr>
      <p:sp>
        <p:nvSpPr>
          <p:cNvPr id="180" name="Shape 180"/>
          <p:cNvSpPr txBox="1">
            <a:spLocks noGrp="1"/>
          </p:cNvSpPr>
          <p:nvPr>
            <p:ph type="ctrTitle"/>
          </p:nvPr>
        </p:nvSpPr>
        <p:spPr>
          <a:xfrm>
            <a:off x="311708" y="744575"/>
            <a:ext cx="8520600" cy="2052600"/>
          </a:xfrm>
          <a:prstGeom prst="rect">
            <a:avLst/>
          </a:prstGeom>
          <a:noFill/>
          <a:ln>
            <a:noFill/>
          </a:ln>
        </p:spPr>
        <p:txBody>
          <a:bodyPr wrap="square"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81" name="Shape 181"/>
          <p:cNvSpPr txBox="1">
            <a:spLocks noGrp="1"/>
          </p:cNvSpPr>
          <p:nvPr>
            <p:ph type="subTitle" idx="1"/>
          </p:nvPr>
        </p:nvSpPr>
        <p:spPr>
          <a:xfrm>
            <a:off x="311700" y="2834125"/>
            <a:ext cx="8520600" cy="792600"/>
          </a:xfrm>
          <a:prstGeom prst="rect">
            <a:avLst/>
          </a:prstGeom>
          <a:noFill/>
          <a:ln>
            <a:noFill/>
          </a:ln>
        </p:spPr>
        <p:txBody>
          <a:bodyPr wrap="square" lIns="91425" tIns="91425" rIns="91425" bIns="91425" anchor="ctr"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82" name="Shape 182"/>
          <p:cNvSpPr txBox="1">
            <a:spLocks noGrp="1"/>
          </p:cNvSpPr>
          <p:nvPr>
            <p:ph type="sldNum" idx="12"/>
          </p:nvPr>
        </p:nvSpPr>
        <p:spPr>
          <a:xfrm>
            <a:off x="8472458" y="4663217"/>
            <a:ext cx="548700" cy="393600"/>
          </a:xfrm>
          <a:prstGeom prst="rect">
            <a:avLst/>
          </a:prstGeom>
        </p:spPr>
        <p:txBody>
          <a:bodyPr wrap="square" lIns="91425" tIns="91425" rIns="91425" bIns="91425" anchor="t"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 Blank logo">
    <p:spTree>
      <p:nvGrpSpPr>
        <p:cNvPr id="1" name="Shape 186"/>
        <p:cNvGrpSpPr/>
        <p:nvPr/>
      </p:nvGrpSpPr>
      <p:grpSpPr>
        <a:xfrm>
          <a:off x="0" y="0"/>
          <a:ext cx="0" cy="0"/>
          <a:chOff x="0" y="0"/>
          <a:chExt cx="0" cy="0"/>
        </a:xfrm>
      </p:grpSpPr>
      <p:sp>
        <p:nvSpPr>
          <p:cNvPr id="187" name="Shape 187"/>
          <p:cNvSpPr/>
          <p:nvPr/>
        </p:nvSpPr>
        <p:spPr>
          <a:xfrm>
            <a:off x="0" y="0"/>
            <a:ext cx="9144000" cy="54000"/>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88" name="Shape 188"/>
          <p:cNvSpPr txBox="1"/>
          <p:nvPr/>
        </p:nvSpPr>
        <p:spPr>
          <a:xfrm>
            <a:off x="8636940" y="123312"/>
            <a:ext cx="431400" cy="23070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 sz="900" b="0" i="0" u="none" strike="noStrike" cap="none">
                <a:solidFill>
                  <a:srgbClr val="B3B3B3"/>
                </a:solidFill>
                <a:latin typeface="Proxima Nova"/>
                <a:ea typeface="Proxima Nova"/>
                <a:cs typeface="Proxima Nova"/>
                <a:sym typeface="Proxima Nova"/>
              </a:rPr>
              <a:t>‹#›</a:t>
            </a:fld>
            <a:endParaRPr lang="en" sz="900" b="0" i="0" u="none" strike="noStrike" cap="none">
              <a:solidFill>
                <a:srgbClr val="B3B3B3"/>
              </a:solidFill>
              <a:latin typeface="Proxima Nova"/>
              <a:ea typeface="Proxima Nova"/>
              <a:cs typeface="Proxima Nova"/>
              <a:sym typeface="Proxima Nova"/>
            </a:endParaRPr>
          </a:p>
        </p:txBody>
      </p:sp>
      <p:sp>
        <p:nvSpPr>
          <p:cNvPr id="189" name="Shape 189"/>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Main Page">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13722" y="149918"/>
            <a:ext cx="8796900" cy="474300"/>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ct val="100000"/>
              <a:buFont typeface="Proxima Nova Semibold"/>
              <a:buNone/>
              <a:defRPr sz="2800" b="1" i="0" u="none" strike="noStrike" cap="none">
                <a:solidFill>
                  <a:srgbClr val="008774"/>
                </a:solidFill>
                <a:latin typeface="Proxima Nova Semibold"/>
                <a:ea typeface="Proxima Nova Semibold"/>
                <a:cs typeface="Proxima Nova Semibold"/>
                <a:sym typeface="Proxima Nova Semibold"/>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2" name="Shape 192"/>
          <p:cNvSpPr txBox="1">
            <a:spLocks noGrp="1"/>
          </p:cNvSpPr>
          <p:nvPr>
            <p:ph type="body" idx="1"/>
          </p:nvPr>
        </p:nvSpPr>
        <p:spPr>
          <a:xfrm>
            <a:off x="114300" y="624363"/>
            <a:ext cx="8796300" cy="288600"/>
          </a:xfrm>
          <a:prstGeom prst="rect">
            <a:avLst/>
          </a:prstGeom>
          <a:noFill/>
          <a:ln>
            <a:noFill/>
          </a:ln>
        </p:spPr>
        <p:txBody>
          <a:bodyPr wrap="square" lIns="91425" tIns="91425" rIns="91425" bIns="91425" anchor="t" anchorCtr="0"/>
          <a:lstStyle>
            <a:lvl1pPr marL="0" marR="0" lvl="0" indent="0" algn="l" rtl="0">
              <a:spcBef>
                <a:spcPts val="360"/>
              </a:spcBef>
              <a:buClr>
                <a:srgbClr val="7F7F7F"/>
              </a:buClr>
              <a:buSzPct val="100000"/>
              <a:buFont typeface="Arial"/>
              <a:buChar char="●"/>
              <a:defRPr sz="1800" b="0" i="0" u="none" strike="noStrike" cap="none">
                <a:solidFill>
                  <a:srgbClr val="7F7F7F"/>
                </a:solidFill>
                <a:latin typeface="Proxima Nova Semibold"/>
                <a:ea typeface="Proxima Nova Semibold"/>
                <a:cs typeface="Proxima Nova Semibold"/>
                <a:sym typeface="Proxima Nova Semibold"/>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3" name="Shape 193"/>
          <p:cNvSpPr/>
          <p:nvPr/>
        </p:nvSpPr>
        <p:spPr>
          <a:xfrm>
            <a:off x="0" y="0"/>
            <a:ext cx="9144000" cy="54000"/>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4" name="Shape 194"/>
          <p:cNvSpPr txBox="1"/>
          <p:nvPr/>
        </p:nvSpPr>
        <p:spPr>
          <a:xfrm>
            <a:off x="8636940" y="123312"/>
            <a:ext cx="431400" cy="23070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 sz="900" b="0" i="0" u="none" strike="noStrike" cap="none">
                <a:solidFill>
                  <a:srgbClr val="B3B3B3"/>
                </a:solidFill>
                <a:latin typeface="Proxima Nova"/>
                <a:ea typeface="Proxima Nova"/>
                <a:cs typeface="Proxima Nova"/>
                <a:sym typeface="Proxima Nova"/>
              </a:rPr>
              <a:t>‹#›</a:t>
            </a:fld>
            <a:endParaRPr lang="en" sz="900" b="0" i="0" u="none" strike="noStrike" cap="none">
              <a:solidFill>
                <a:srgbClr val="B3B3B3"/>
              </a:solidFill>
              <a:latin typeface="Proxima Nova"/>
              <a:ea typeface="Proxima Nova"/>
              <a:cs typeface="Proxima Nova"/>
              <a:sym typeface="Proxima Nova"/>
            </a:endParaRPr>
          </a:p>
        </p:txBody>
      </p:sp>
      <p:sp>
        <p:nvSpPr>
          <p:cNvPr id="195" name="Shape 195"/>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rgbClr val="7F7F7F"/>
                </a:solidFill>
                <a:latin typeface="Proxima Nova Semibold"/>
                <a:ea typeface="Proxima Nova Semibold"/>
                <a:cs typeface="Proxima Nova Semibold"/>
                <a:sym typeface="Proxima Nova Semibold"/>
              </a:rPr>
              <a:t>‹#›</a:t>
            </a:fld>
            <a:endParaRPr lang="en">
              <a:solidFill>
                <a:srgbClr val="7F7F7F"/>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plit">
    <p:spTree>
      <p:nvGrpSpPr>
        <p:cNvPr id="1" name="Shape 196"/>
        <p:cNvGrpSpPr/>
        <p:nvPr/>
      </p:nvGrpSpPr>
      <p:grpSpPr>
        <a:xfrm>
          <a:off x="0" y="0"/>
          <a:ext cx="0" cy="0"/>
          <a:chOff x="0" y="0"/>
          <a:chExt cx="0" cy="0"/>
        </a:xfrm>
      </p:grpSpPr>
      <p:sp>
        <p:nvSpPr>
          <p:cNvPr id="197" name="Shape 197"/>
          <p:cNvSpPr/>
          <p:nvPr/>
        </p:nvSpPr>
        <p:spPr>
          <a:xfrm>
            <a:off x="4572000" y="0"/>
            <a:ext cx="4572000" cy="5143500"/>
          </a:xfrm>
          <a:prstGeom prst="rect">
            <a:avLst/>
          </a:prstGeom>
          <a:solidFill>
            <a:srgbClr val="008774"/>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98" name="Shape 198" descr="Pivotal_White.png"/>
          <p:cNvPicPr preferRelativeResize="0"/>
          <p:nvPr/>
        </p:nvPicPr>
        <p:blipFill rotWithShape="1">
          <a:blip r:embed="rId2">
            <a:alphaModFix/>
          </a:blip>
          <a:srcRect/>
          <a:stretch/>
        </p:blipFill>
        <p:spPr>
          <a:xfrm>
            <a:off x="8286415" y="4854091"/>
            <a:ext cx="710921" cy="173697"/>
          </a:xfrm>
          <a:prstGeom prst="rect">
            <a:avLst/>
          </a:prstGeom>
          <a:noFill/>
          <a:ln>
            <a:noFill/>
          </a:ln>
        </p:spPr>
      </p:pic>
      <p:sp>
        <p:nvSpPr>
          <p:cNvPr id="199" name="Shape 199"/>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 – Divider">
    <p:bg>
      <p:bgPr>
        <a:solidFill>
          <a:schemeClr val="lt2"/>
        </a:solidFill>
        <a:effectLst/>
      </p:bgPr>
    </p:bg>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68800" y="2365150"/>
            <a:ext cx="7796700" cy="17025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1"/>
              </a:buClr>
              <a:buSzPct val="100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grpSp>
        <p:nvGrpSpPr>
          <p:cNvPr id="26" name="Shape 26"/>
          <p:cNvGrpSpPr/>
          <p:nvPr/>
        </p:nvGrpSpPr>
        <p:grpSpPr>
          <a:xfrm>
            <a:off x="287525" y="4854556"/>
            <a:ext cx="634914" cy="148716"/>
            <a:chOff x="1841475" y="2392725"/>
            <a:chExt cx="3928925" cy="920275"/>
          </a:xfrm>
        </p:grpSpPr>
        <p:sp>
          <p:nvSpPr>
            <p:cNvPr id="27" name="Shape 2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28" name="Shape 2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29" name="Shape 2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30" name="Shape 3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31" name="Shape 3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32" name="Shape 3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33" name="Shape 3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34" name="Shape 3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grpSp>
      <p:cxnSp>
        <p:nvCxnSpPr>
          <p:cNvPr id="35" name="Shape 35"/>
          <p:cNvCxnSpPr/>
          <p:nvPr/>
        </p:nvCxnSpPr>
        <p:spPr>
          <a:xfrm rot="10800000">
            <a:off x="4309650" y="2255484"/>
            <a:ext cx="524700" cy="0"/>
          </a:xfrm>
          <a:prstGeom prst="straightConnector1">
            <a:avLst/>
          </a:prstGeom>
          <a:noFill/>
          <a:ln w="28575" cap="flat" cmpd="sng">
            <a:solidFill>
              <a:schemeClr val="accent6"/>
            </a:solidFill>
            <a:prstDash val="solid"/>
            <a:round/>
            <a:headEnd type="none" w="lg" len="lg"/>
            <a:tailEnd type="none" w="lg" len="lg"/>
          </a:ln>
        </p:spPr>
      </p:cxnSp>
      <p:sp>
        <p:nvSpPr>
          <p:cNvPr id="36" name="Shape 36"/>
          <p:cNvSpPr txBox="1">
            <a:spLocks noGrp="1"/>
          </p:cNvSpPr>
          <p:nvPr>
            <p:ph type="subTitle" idx="1"/>
          </p:nvPr>
        </p:nvSpPr>
        <p:spPr>
          <a:xfrm>
            <a:off x="1740900" y="1801250"/>
            <a:ext cx="5662200" cy="377400"/>
          </a:xfrm>
          <a:prstGeom prst="rect">
            <a:avLst/>
          </a:prstGeom>
          <a:noFill/>
          <a:ln>
            <a:noFill/>
          </a:ln>
        </p:spPr>
        <p:txBody>
          <a:bodyPr wrap="square" lIns="91425" tIns="91425" rIns="91425" bIns="91425" anchor="b" anchorCtr="0"/>
          <a:lstStyle>
            <a:lvl1pPr lvl="0" algn="ctr" rtl="0">
              <a:lnSpc>
                <a:spcPct val="110000"/>
              </a:lnSpc>
              <a:spcBef>
                <a:spcPts val="0"/>
              </a:spcBef>
              <a:buNone/>
              <a:defRPr sz="12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7" name="Shape 37"/>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rgbClr val="FFFFFF"/>
                </a:solidFill>
                <a:latin typeface="Proxima Nova"/>
                <a:ea typeface="Proxima Nova"/>
                <a:cs typeface="Proxima Nova"/>
                <a:sym typeface="Proxima Nova"/>
              </a:rPr>
              <a:t>‹#›</a:t>
            </a:fld>
            <a:endParaRPr lang="en">
              <a:solidFill>
                <a:srgbClr val="FFFFFF"/>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 – Intro">
    <p:spTree>
      <p:nvGrpSpPr>
        <p:cNvPr id="1" name="Shape 38"/>
        <p:cNvGrpSpPr/>
        <p:nvPr/>
      </p:nvGrpSpPr>
      <p:grpSpPr>
        <a:xfrm>
          <a:off x="0" y="0"/>
          <a:ext cx="0" cy="0"/>
          <a:chOff x="0" y="0"/>
          <a:chExt cx="0" cy="0"/>
        </a:xfrm>
      </p:grpSpPr>
      <p:sp>
        <p:nvSpPr>
          <p:cNvPr id="39" name="Shape 39"/>
          <p:cNvSpPr/>
          <p:nvPr/>
        </p:nvSpPr>
        <p:spPr>
          <a:xfrm>
            <a:off x="0" y="0"/>
            <a:ext cx="3066000" cy="5143500"/>
          </a:xfrm>
          <a:prstGeom prst="rect">
            <a:avLst/>
          </a:prstGeom>
          <a:solidFill>
            <a:schemeClr val="lt2"/>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txBox="1">
            <a:spLocks noGrp="1"/>
          </p:cNvSpPr>
          <p:nvPr>
            <p:ph type="title"/>
          </p:nvPr>
        </p:nvSpPr>
        <p:spPr>
          <a:xfrm>
            <a:off x="193350" y="549625"/>
            <a:ext cx="2751300" cy="14739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cxnSp>
        <p:nvCxnSpPr>
          <p:cNvPr id="41" name="Shape 41"/>
          <p:cNvCxnSpPr/>
          <p:nvPr/>
        </p:nvCxnSpPr>
        <p:spPr>
          <a:xfrm>
            <a:off x="3066005"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42" name="Shape 42"/>
          <p:cNvGrpSpPr/>
          <p:nvPr/>
        </p:nvGrpSpPr>
        <p:grpSpPr>
          <a:xfrm>
            <a:off x="287525" y="4854556"/>
            <a:ext cx="634914" cy="148716"/>
            <a:chOff x="1841475" y="2392725"/>
            <a:chExt cx="3928925" cy="920275"/>
          </a:xfrm>
        </p:grpSpPr>
        <p:sp>
          <p:nvSpPr>
            <p:cNvPr id="43" name="Shape 4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44" name="Shape 4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45" name="Shape 4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46" name="Shape 4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47" name="Shape 4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48" name="Shape 4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49" name="Shape 4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0" name="Shape 5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grpSp>
      <p:cxnSp>
        <p:nvCxnSpPr>
          <p:cNvPr id="51" name="Shape 51"/>
          <p:cNvCxnSpPr/>
          <p:nvPr/>
        </p:nvCxnSpPr>
        <p:spPr>
          <a:xfrm rot="10800000">
            <a:off x="295728" y="2131916"/>
            <a:ext cx="524700" cy="0"/>
          </a:xfrm>
          <a:prstGeom prst="straightConnector1">
            <a:avLst/>
          </a:prstGeom>
          <a:noFill/>
          <a:ln w="28575" cap="flat" cmpd="sng">
            <a:solidFill>
              <a:schemeClr val="dk1"/>
            </a:solidFill>
            <a:prstDash val="solid"/>
            <a:round/>
            <a:headEnd type="none" w="lg" len="lg"/>
            <a:tailEnd type="none" w="lg" len="lg"/>
          </a:ln>
        </p:spPr>
      </p:cxnSp>
      <p:sp>
        <p:nvSpPr>
          <p:cNvPr id="52" name="Shape 52"/>
          <p:cNvSpPr txBox="1">
            <a:spLocks noGrp="1"/>
          </p:cNvSpPr>
          <p:nvPr>
            <p:ph type="subTitle" idx="1"/>
          </p:nvPr>
        </p:nvSpPr>
        <p:spPr>
          <a:xfrm>
            <a:off x="193350" y="2274300"/>
            <a:ext cx="2751300" cy="1495200"/>
          </a:xfrm>
          <a:prstGeom prst="rect">
            <a:avLst/>
          </a:prstGeom>
          <a:noFill/>
          <a:ln>
            <a:noFill/>
          </a:ln>
        </p:spPr>
        <p:txBody>
          <a:bodyPr wrap="square" lIns="91425" tIns="91425" rIns="91425" bIns="91425" anchor="t" anchorCtr="0"/>
          <a:lstStyle>
            <a:lvl1pPr lvl="0" rtl="0">
              <a:lnSpc>
                <a:spcPct val="110000"/>
              </a:lnSpc>
              <a:spcBef>
                <a:spcPts val="0"/>
              </a:spcBef>
              <a:spcAft>
                <a:spcPts val="1500"/>
              </a:spcAft>
              <a:buNone/>
              <a:defRPr sz="1300">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53" name="Shape 53"/>
          <p:cNvSpPr txBox="1">
            <a:spLocks noGrp="1"/>
          </p:cNvSpPr>
          <p:nvPr>
            <p:ph type="body" idx="2"/>
          </p:nvPr>
        </p:nvSpPr>
        <p:spPr>
          <a:xfrm>
            <a:off x="3810675" y="549625"/>
            <a:ext cx="5047200" cy="4120200"/>
          </a:xfrm>
          <a:prstGeom prst="rect">
            <a:avLst/>
          </a:prstGeom>
          <a:noFill/>
          <a:ln>
            <a:noFill/>
          </a:ln>
        </p:spPr>
        <p:txBody>
          <a:bodyPr wrap="square" lIns="91425" tIns="91425" rIns="91425" bIns="91425" anchor="t" anchorCtr="0"/>
          <a:lstStyle>
            <a:lvl1pPr lvl="0"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1pPr>
            <a:lvl2pPr lvl="1"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2pPr>
            <a:lvl3pPr lvl="2"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3pPr>
            <a:lvl4pPr lvl="3"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4pPr>
            <a:lvl5pPr lvl="4"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5pPr>
            <a:lvl6pPr lvl="5"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6pPr>
            <a:lvl7pPr lvl="6"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7pPr>
            <a:lvl8pPr lvl="7"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8pPr>
            <a:lvl9pPr lvl="8" rtl="0">
              <a:lnSpc>
                <a:spcPct val="110000"/>
              </a:lnSpc>
              <a:spcBef>
                <a:spcPts val="0"/>
              </a:spcBef>
              <a:spcAft>
                <a:spcPts val="2000"/>
              </a:spcAft>
              <a:buClr>
                <a:schemeClr val="dk1"/>
              </a:buClr>
              <a:buSzPct val="100000"/>
              <a:buFont typeface="Proxima Nova"/>
              <a:buChar char="■"/>
              <a:defRPr sz="1600">
                <a:solidFill>
                  <a:schemeClr val="dk1"/>
                </a:solidFill>
                <a:latin typeface="Proxima Nova"/>
                <a:ea typeface="Proxima Nova"/>
                <a:cs typeface="Proxima Nova"/>
                <a:sym typeface="Proxima Nova"/>
              </a:defRPr>
            </a:lvl9pPr>
          </a:lstStyle>
          <a:p>
            <a:endParaRPr/>
          </a:p>
        </p:txBody>
      </p:sp>
      <p:sp>
        <p:nvSpPr>
          <p:cNvPr id="54" name="Shape 54"/>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chemeClr val="dk1"/>
                </a:solidFill>
                <a:latin typeface="Proxima Nova"/>
                <a:ea typeface="Proxima Nova"/>
                <a:cs typeface="Proxima Nova"/>
                <a:sym typeface="Proxima Nova"/>
              </a:rPr>
              <a:t>‹#›</a:t>
            </a:fld>
            <a:endParaRPr lang="en">
              <a:solidFill>
                <a:schemeClr val="dk1"/>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 – Blank">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3 – Standar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59" name="Shape 59"/>
          <p:cNvGrpSpPr/>
          <p:nvPr/>
        </p:nvGrpSpPr>
        <p:grpSpPr>
          <a:xfrm>
            <a:off x="287525" y="4854556"/>
            <a:ext cx="634914" cy="148716"/>
            <a:chOff x="1841475" y="2392725"/>
            <a:chExt cx="3928925" cy="920275"/>
          </a:xfrm>
        </p:grpSpPr>
        <p:sp>
          <p:nvSpPr>
            <p:cNvPr id="60" name="Shape 6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2" name="Shape 6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3" name="Shape 6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4" name="Shape 6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6" name="Shape 6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67" name="Shape 6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68" name="Shape 68"/>
          <p:cNvSpPr txBox="1">
            <a:spLocks noGrp="1"/>
          </p:cNvSpPr>
          <p:nvPr>
            <p:ph type="body" idx="1"/>
          </p:nvPr>
        </p:nvSpPr>
        <p:spPr>
          <a:xfrm>
            <a:off x="915400" y="900400"/>
            <a:ext cx="73332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69" name="Shape 69"/>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chemeClr val="dk1"/>
                </a:solidFill>
                <a:latin typeface="Proxima Nova"/>
                <a:ea typeface="Proxima Nova"/>
                <a:cs typeface="Proxima Nova"/>
                <a:sym typeface="Proxima Nova"/>
              </a:rPr>
              <a:t>‹#›</a:t>
            </a:fld>
            <a:endParaRPr lang="en">
              <a:solidFill>
                <a:schemeClr val="dk1"/>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 – Diagram Box">
    <p:bg>
      <p:bgPr>
        <a:solidFill>
          <a:srgbClr val="F3F3F3"/>
        </a:solidFill>
        <a:effectLst/>
      </p:bgPr>
    </p:bg>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72" name="Shape 72"/>
          <p:cNvGrpSpPr/>
          <p:nvPr/>
        </p:nvGrpSpPr>
        <p:grpSpPr>
          <a:xfrm>
            <a:off x="287525" y="4854556"/>
            <a:ext cx="634914" cy="148716"/>
            <a:chOff x="1841475" y="2392725"/>
            <a:chExt cx="3928925" cy="920275"/>
          </a:xfrm>
        </p:grpSpPr>
        <p:sp>
          <p:nvSpPr>
            <p:cNvPr id="73" name="Shape 7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74" name="Shape 7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75" name="Shape 7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77" name="Shape 7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78" name="Shape 7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79" name="Shape 7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80" name="Shape 8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81" name="Shape 81"/>
          <p:cNvSpPr/>
          <p:nvPr/>
        </p:nvSpPr>
        <p:spPr>
          <a:xfrm>
            <a:off x="285750" y="907200"/>
            <a:ext cx="8569800" cy="37623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cxnSp>
        <p:nvCxnSpPr>
          <p:cNvPr id="82" name="Shape 82"/>
          <p:cNvCxnSpPr/>
          <p:nvPr/>
        </p:nvCxnSpPr>
        <p:spPr>
          <a:xfrm>
            <a:off x="8855561" y="-214525"/>
            <a:ext cx="0" cy="119700"/>
          </a:xfrm>
          <a:prstGeom prst="straightConnector1">
            <a:avLst/>
          </a:prstGeom>
          <a:noFill/>
          <a:ln w="9525" cap="flat" cmpd="sng">
            <a:solidFill>
              <a:srgbClr val="D9D9D9"/>
            </a:solidFill>
            <a:prstDash val="solid"/>
            <a:round/>
            <a:headEnd type="none" w="lg" len="lg"/>
            <a:tailEnd type="none" w="lg" len="lg"/>
          </a:ln>
        </p:spPr>
      </p:cxnSp>
      <p:cxnSp>
        <p:nvCxnSpPr>
          <p:cNvPr id="83" name="Shape 83"/>
          <p:cNvCxnSpPr/>
          <p:nvPr/>
        </p:nvCxnSpPr>
        <p:spPr>
          <a:xfrm>
            <a:off x="287536" y="-214525"/>
            <a:ext cx="0" cy="119700"/>
          </a:xfrm>
          <a:prstGeom prst="straightConnector1">
            <a:avLst/>
          </a:prstGeom>
          <a:noFill/>
          <a:ln w="9525" cap="flat" cmpd="sng">
            <a:solidFill>
              <a:srgbClr val="D9D9D9"/>
            </a:solidFill>
            <a:prstDash val="solid"/>
            <a:round/>
            <a:headEnd type="none" w="lg" len="lg"/>
            <a:tailEnd type="none" w="lg" len="lg"/>
          </a:ln>
        </p:spPr>
      </p:cxnSp>
      <p:cxnSp>
        <p:nvCxnSpPr>
          <p:cNvPr id="84" name="Shape 84"/>
          <p:cNvCxnSpPr/>
          <p:nvPr/>
        </p:nvCxnSpPr>
        <p:spPr>
          <a:xfrm rot="10800000">
            <a:off x="-228600" y="923925"/>
            <a:ext cx="114300" cy="0"/>
          </a:xfrm>
          <a:prstGeom prst="straightConnector1">
            <a:avLst/>
          </a:prstGeom>
          <a:noFill/>
          <a:ln w="9525" cap="flat" cmpd="sng">
            <a:solidFill>
              <a:srgbClr val="D9D9D9"/>
            </a:solidFill>
            <a:prstDash val="solid"/>
            <a:round/>
            <a:headEnd type="none" w="lg" len="lg"/>
            <a:tailEnd type="none" w="lg" len="lg"/>
          </a:ln>
        </p:spPr>
      </p:cxnSp>
      <p:cxnSp>
        <p:nvCxnSpPr>
          <p:cNvPr id="85" name="Shape 85"/>
          <p:cNvCxnSpPr/>
          <p:nvPr/>
        </p:nvCxnSpPr>
        <p:spPr>
          <a:xfrm rot="10800000">
            <a:off x="-228600" y="4669500"/>
            <a:ext cx="114300" cy="0"/>
          </a:xfrm>
          <a:prstGeom prst="straightConnector1">
            <a:avLst/>
          </a:prstGeom>
          <a:noFill/>
          <a:ln w="9525" cap="flat" cmpd="sng">
            <a:solidFill>
              <a:srgbClr val="D9D9D9"/>
            </a:solidFill>
            <a:prstDash val="solid"/>
            <a:round/>
            <a:headEnd type="none" w="lg" len="lg"/>
            <a:tailEnd type="none" w="lg" len="lg"/>
          </a:ln>
        </p:spPr>
      </p:cxnSp>
      <p:sp>
        <p:nvSpPr>
          <p:cNvPr id="86" name="Shape 86"/>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chemeClr val="dk1"/>
                </a:solidFill>
                <a:latin typeface="Proxima Nova"/>
                <a:ea typeface="Proxima Nova"/>
                <a:cs typeface="Proxima Nova"/>
                <a:sym typeface="Proxima Nova"/>
              </a:rPr>
              <a:t>‹#›</a:t>
            </a:fld>
            <a:endParaRPr lang="en">
              <a:solidFill>
                <a:schemeClr val="dk1"/>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 – Design Grid">
    <p:spTree>
      <p:nvGrpSpPr>
        <p:cNvPr id="1" name="Shape 87"/>
        <p:cNvGrpSpPr/>
        <p:nvPr/>
      </p:nvGrpSpPr>
      <p:grpSpPr>
        <a:xfrm>
          <a:off x="0" y="0"/>
          <a:ext cx="0" cy="0"/>
          <a:chOff x="0" y="0"/>
          <a:chExt cx="0" cy="0"/>
        </a:xfrm>
      </p:grpSpPr>
      <p:pic>
        <p:nvPicPr>
          <p:cNvPr id="88" name="Shape 8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9" name="Shape 89"/>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90" name="Shape 90"/>
          <p:cNvGrpSpPr/>
          <p:nvPr/>
        </p:nvGrpSpPr>
        <p:grpSpPr>
          <a:xfrm>
            <a:off x="287525" y="4854556"/>
            <a:ext cx="634914" cy="148716"/>
            <a:chOff x="1841475" y="2392725"/>
            <a:chExt cx="3928925" cy="920275"/>
          </a:xfrm>
        </p:grpSpPr>
        <p:sp>
          <p:nvSpPr>
            <p:cNvPr id="91" name="Shape 9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92" name="Shape 9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93" name="Shape 9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95" name="Shape 9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96" name="Shape 9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98" name="Shape 9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sp>
        <p:nvSpPr>
          <p:cNvPr id="99" name="Shape 99"/>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chemeClr val="dk1"/>
                </a:solidFill>
                <a:latin typeface="Proxima Nova"/>
                <a:ea typeface="Proxima Nova"/>
                <a:cs typeface="Proxima Nova"/>
                <a:sym typeface="Proxima Nova"/>
              </a:rPr>
              <a:t>‹#›</a:t>
            </a:fld>
            <a:endParaRPr lang="en">
              <a:solidFill>
                <a:schemeClr val="dk1"/>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 – Night Mode">
    <p:bg>
      <p:bgPr>
        <a:solidFill>
          <a:schemeClr val="dk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02" name="Shape 102"/>
          <p:cNvGrpSpPr/>
          <p:nvPr/>
        </p:nvGrpSpPr>
        <p:grpSpPr>
          <a:xfrm>
            <a:off x="287525" y="4854556"/>
            <a:ext cx="634914" cy="148716"/>
            <a:chOff x="1841475" y="2392725"/>
            <a:chExt cx="3928925" cy="920275"/>
          </a:xfrm>
        </p:grpSpPr>
        <p:sp>
          <p:nvSpPr>
            <p:cNvPr id="103" name="Shape 10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04" name="Shape 10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05" name="Shape 10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06" name="Shape 10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07" name="Shape 10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08" name="Shape 10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09" name="Shape 10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10" name="Shape 11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grpSp>
      <p:sp>
        <p:nvSpPr>
          <p:cNvPr id="111" name="Shape 111"/>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rgbClr val="FFFFFF"/>
                </a:solidFill>
                <a:latin typeface="Proxima Nova"/>
                <a:ea typeface="Proxima Nova"/>
                <a:cs typeface="Proxima Nova"/>
                <a:sym typeface="Proxima Nova"/>
              </a:rPr>
              <a:t>‹#›</a:t>
            </a:fld>
            <a:endParaRPr lang="en">
              <a:solidFill>
                <a:srgbClr val="FFFFFF"/>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 – Sidebar">
    <p:spTree>
      <p:nvGrpSpPr>
        <p:cNvPr id="1" name="Shape 112"/>
        <p:cNvGrpSpPr/>
        <p:nvPr/>
      </p:nvGrpSpPr>
      <p:grpSpPr>
        <a:xfrm>
          <a:off x="0" y="0"/>
          <a:ext cx="0" cy="0"/>
          <a:chOff x="0" y="0"/>
          <a:chExt cx="0" cy="0"/>
        </a:xfrm>
      </p:grpSpPr>
      <p:cxnSp>
        <p:nvCxnSpPr>
          <p:cNvPr id="113" name="Shape 113"/>
          <p:cNvCxnSpPr/>
          <p:nvPr/>
        </p:nvCxnSpPr>
        <p:spPr>
          <a:xfrm rot="10800000">
            <a:off x="6081375" y="905700"/>
            <a:ext cx="0" cy="3764400"/>
          </a:xfrm>
          <a:prstGeom prst="straightConnector1">
            <a:avLst/>
          </a:prstGeom>
          <a:noFill/>
          <a:ln w="19050" cap="flat" cmpd="sng">
            <a:solidFill>
              <a:srgbClr val="D9D9D9"/>
            </a:solidFill>
            <a:prstDash val="solid"/>
            <a:round/>
            <a:headEnd type="none" w="med" len="med"/>
            <a:tailEnd type="none" w="med" len="med"/>
          </a:ln>
        </p:spPr>
      </p:cxnSp>
      <p:sp>
        <p:nvSpPr>
          <p:cNvPr id="114" name="Shape 114"/>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chemeClr val="dk1"/>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115" name="Shape 115"/>
          <p:cNvGrpSpPr/>
          <p:nvPr/>
        </p:nvGrpSpPr>
        <p:grpSpPr>
          <a:xfrm>
            <a:off x="287525" y="4854556"/>
            <a:ext cx="634914" cy="148716"/>
            <a:chOff x="1841475" y="2392725"/>
            <a:chExt cx="3928925" cy="920275"/>
          </a:xfrm>
        </p:grpSpPr>
        <p:sp>
          <p:nvSpPr>
            <p:cNvPr id="116" name="Shape 11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7" name="Shape 11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8" name="Shape 11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19" name="Shape 11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0" name="Shape 12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1" name="Shape 12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2" name="Shape 12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sp>
          <p:nvSpPr>
            <p:cNvPr id="123" name="Shape 12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wrap="square" lIns="91425" tIns="91425" rIns="91425" bIns="91425" anchor="ctr" anchorCtr="0">
              <a:noAutofit/>
            </a:bodyPr>
            <a:lstStyle/>
            <a:p>
              <a:pPr lvl="0">
                <a:spcBef>
                  <a:spcPts val="0"/>
                </a:spcBef>
                <a:buNone/>
              </a:pPr>
              <a:endParaRPr/>
            </a:p>
          </p:txBody>
        </p:sp>
      </p:grpSp>
      <p:cxnSp>
        <p:nvCxnSpPr>
          <p:cNvPr id="124" name="Shape 124"/>
          <p:cNvCxnSpPr/>
          <p:nvPr/>
        </p:nvCxnSpPr>
        <p:spPr>
          <a:xfrm>
            <a:off x="6078286" y="-214525"/>
            <a:ext cx="0" cy="119700"/>
          </a:xfrm>
          <a:prstGeom prst="straightConnector1">
            <a:avLst/>
          </a:prstGeom>
          <a:noFill/>
          <a:ln w="9525" cap="flat" cmpd="sng">
            <a:solidFill>
              <a:srgbClr val="D9D9D9"/>
            </a:solidFill>
            <a:prstDash val="solid"/>
            <a:round/>
            <a:headEnd type="none" w="lg" len="lg"/>
            <a:tailEnd type="none" w="lg" len="lg"/>
          </a:ln>
        </p:spPr>
      </p:cxnSp>
      <p:sp>
        <p:nvSpPr>
          <p:cNvPr id="125" name="Shape 125"/>
          <p:cNvSpPr txBox="1">
            <a:spLocks noGrp="1"/>
          </p:cNvSpPr>
          <p:nvPr>
            <p:ph type="body" idx="1"/>
          </p:nvPr>
        </p:nvSpPr>
        <p:spPr>
          <a:xfrm>
            <a:off x="192475" y="900400"/>
            <a:ext cx="56187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0000"/>
              </a:lnSpc>
              <a:spcBef>
                <a:spcPts val="0"/>
              </a:spcBef>
              <a:spcAft>
                <a:spcPts val="1000"/>
              </a:spcAft>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126" name="Shape 126"/>
          <p:cNvSpPr txBox="1">
            <a:spLocks noGrp="1"/>
          </p:cNvSpPr>
          <p:nvPr>
            <p:ph type="body" idx="2"/>
          </p:nvPr>
        </p:nvSpPr>
        <p:spPr>
          <a:xfrm>
            <a:off x="6222125" y="900400"/>
            <a:ext cx="2729400" cy="3769500"/>
          </a:xfrm>
          <a:prstGeom prst="rect">
            <a:avLst/>
          </a:prstGeom>
          <a:noFill/>
          <a:ln>
            <a:noFill/>
          </a:ln>
        </p:spPr>
        <p:txBody>
          <a:bodyPr wrap="square" lIns="91425" tIns="91425" rIns="91425" bIns="91425" anchor="t" anchorCtr="0"/>
          <a:lstStyle>
            <a:lvl1pPr lvl="0"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1pPr>
            <a:lvl2pPr lvl="1"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2pPr>
            <a:lvl3pPr lvl="2"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3pPr>
            <a:lvl4pPr lvl="3"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4pPr>
            <a:lvl5pPr lvl="4"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5pPr>
            <a:lvl6pPr lvl="5"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6pPr>
            <a:lvl7pPr lvl="6"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7pPr>
            <a:lvl8pPr lvl="7"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8pPr>
            <a:lvl9pPr lvl="8" rtl="0">
              <a:lnSpc>
                <a:spcPct val="110000"/>
              </a:lnSpc>
              <a:spcBef>
                <a:spcPts val="0"/>
              </a:spcBef>
              <a:spcAft>
                <a:spcPts val="2000"/>
              </a:spcAft>
              <a:buClr>
                <a:schemeClr val="lt2"/>
              </a:buClr>
              <a:buSzPct val="100000"/>
              <a:buFont typeface="Proxima Nova"/>
              <a:buChar char="■"/>
              <a:defRPr sz="1300" b="1">
                <a:solidFill>
                  <a:schemeClr val="lt2"/>
                </a:solidFill>
                <a:latin typeface="Proxima Nova"/>
                <a:ea typeface="Proxima Nova"/>
                <a:cs typeface="Proxima Nova"/>
                <a:sym typeface="Proxima Nova"/>
              </a:defRPr>
            </a:lvl9pPr>
          </a:lstStyle>
          <a:p>
            <a:endParaRPr/>
          </a:p>
        </p:txBody>
      </p:sp>
      <p:sp>
        <p:nvSpPr>
          <p:cNvPr id="127" name="Shape 127"/>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solidFill>
                  <a:schemeClr val="dk1"/>
                </a:solidFill>
                <a:latin typeface="Proxima Nova"/>
                <a:ea typeface="Proxima Nova"/>
                <a:cs typeface="Proxima Nova"/>
                <a:sym typeface="Proxima Nova"/>
              </a:rPr>
              <a:t>‹#›</a:t>
            </a:fld>
            <a:endParaRPr lang="en">
              <a:solidFill>
                <a:schemeClr val="dk1"/>
              </a:solidFill>
              <a:latin typeface="Proxima Nova"/>
              <a:ea typeface="Proxima Nova"/>
              <a:cs typeface="Proxima Nova"/>
              <a:sym typeface="Proxima Nova"/>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2.xml"/><Relationship Id="rId5"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8556784" y="4749851"/>
            <a:ext cx="548700" cy="393600"/>
          </a:xfrm>
          <a:prstGeom prst="rect">
            <a:avLst/>
          </a:prstGeom>
          <a:noFill/>
          <a:ln>
            <a:noFill/>
          </a:ln>
        </p:spPr>
        <p:txBody>
          <a:bodyPr wrap="square" lIns="91425" tIns="91425" rIns="91425" bIns="91425" anchor="t" anchorCtr="0">
            <a:noAutofit/>
          </a:bodyPr>
          <a:lstStyle/>
          <a:p>
            <a:pPr lvl="0" algn="r">
              <a:spcBef>
                <a:spcPts val="0"/>
              </a:spcBef>
              <a:buNone/>
            </a:pPr>
            <a:fld id="{00000000-1234-1234-1234-123412341234}" type="slidenum">
              <a:rPr lang="en" sz="1300">
                <a:solidFill>
                  <a:schemeClr val="tx1"/>
                </a:solidFill>
              </a:rPr>
              <a:t>‹#›</a:t>
            </a:fld>
            <a:endParaRPr lang="en" sz="1300">
              <a:solidFill>
                <a:schemeClr val="tx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pic>
        <p:nvPicPr>
          <p:cNvPr id="184" name="Shape 184" descr="pivotal_teal.png"/>
          <p:cNvPicPr preferRelativeResize="0"/>
          <p:nvPr/>
        </p:nvPicPr>
        <p:blipFill rotWithShape="1">
          <a:blip r:embed="rId5">
            <a:alphaModFix/>
          </a:blip>
          <a:srcRect/>
          <a:stretch/>
        </p:blipFill>
        <p:spPr>
          <a:xfrm>
            <a:off x="8272780" y="4855076"/>
            <a:ext cx="731520" cy="171279"/>
          </a:xfrm>
          <a:prstGeom prst="rect">
            <a:avLst/>
          </a:prstGeom>
          <a:noFill/>
          <a:ln>
            <a:noFill/>
          </a:ln>
        </p:spPr>
      </p:pic>
      <p:sp>
        <p:nvSpPr>
          <p:cNvPr id="185" name="Shape 185"/>
          <p:cNvSpPr txBox="1">
            <a:spLocks noGrp="1"/>
          </p:cNvSpPr>
          <p:nvPr>
            <p:ph type="sldNum" idx="12"/>
          </p:nvPr>
        </p:nvSpPr>
        <p:spPr>
          <a:xfrm>
            <a:off x="8556784" y="4749851"/>
            <a:ext cx="548700" cy="393600"/>
          </a:xfrm>
          <a:prstGeom prst="rect">
            <a:avLst/>
          </a:prstGeom>
          <a:noFill/>
          <a:ln>
            <a:noFill/>
          </a:ln>
        </p:spPr>
        <p:txBody>
          <a:bodyPr wrap="square" lIns="91425" tIns="91425" rIns="91425" bIns="91425" anchor="t" anchorCtr="0">
            <a:noAutofit/>
          </a:bodyPr>
          <a:lstStyle/>
          <a:p>
            <a:pPr lvl="0" algn="r">
              <a:spcBef>
                <a:spcPts val="0"/>
              </a:spcBef>
              <a:buNone/>
            </a:pPr>
            <a:fld id="{00000000-1234-1234-1234-123412341234}" type="slidenum">
              <a:rPr lang="en" sz="1300">
                <a:solidFill>
                  <a:schemeClr val="tx1"/>
                </a:solidFill>
              </a:rPr>
              <a:t>‹#›</a:t>
            </a:fld>
            <a:endParaRPr lang="en" sz="1300">
              <a:solidFill>
                <a:schemeClr val="tx1"/>
              </a:solidFil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gif"/><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7.jp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comments" Target="../comments/commen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523203" y="1737025"/>
            <a:ext cx="6158400" cy="1191600"/>
          </a:xfrm>
          <a:prstGeom prst="rect">
            <a:avLst/>
          </a:prstGeom>
        </p:spPr>
        <p:txBody>
          <a:bodyPr wrap="square" lIns="91425" tIns="91425" rIns="91425" bIns="91425" anchor="b" anchorCtr="0">
            <a:noAutofit/>
          </a:bodyPr>
          <a:lstStyle/>
          <a:p>
            <a:pPr lvl="0">
              <a:spcBef>
                <a:spcPts val="0"/>
              </a:spcBef>
              <a:buNone/>
            </a:pPr>
            <a:r>
              <a:rPr lang="en"/>
              <a:t>Cloud Native</a:t>
            </a:r>
          </a:p>
        </p:txBody>
      </p:sp>
      <p:sp>
        <p:nvSpPr>
          <p:cNvPr id="205" name="Shape 205"/>
          <p:cNvSpPr txBox="1">
            <a:spLocks noGrp="1"/>
          </p:cNvSpPr>
          <p:nvPr>
            <p:ph type="subTitle" idx="1"/>
          </p:nvPr>
        </p:nvSpPr>
        <p:spPr>
          <a:xfrm>
            <a:off x="523200" y="3306700"/>
            <a:ext cx="4173600" cy="1409700"/>
          </a:xfrm>
          <a:prstGeom prst="rect">
            <a:avLst/>
          </a:prstGeom>
        </p:spPr>
        <p:txBody>
          <a:bodyPr wrap="square" lIns="91425" tIns="91425" rIns="91425" bIns="91425" anchor="t" anchorCtr="0">
            <a:noAutofit/>
          </a:bodyPr>
          <a:lstStyle/>
          <a:p>
            <a:pPr lvl="0">
              <a:spcBef>
                <a:spcPts val="0"/>
              </a:spcBef>
              <a:buNone/>
            </a:pPr>
            <a:r>
              <a:rPr lang="en" dirty="0"/>
              <a:t>NOVEMBER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Speed &amp; Safety</a:t>
            </a:r>
          </a:p>
        </p:txBody>
      </p:sp>
      <p:sp>
        <p:nvSpPr>
          <p:cNvPr id="289" name="Shape 289"/>
          <p:cNvSpPr txBox="1">
            <a:spLocks noGrp="1"/>
          </p:cNvSpPr>
          <p:nvPr>
            <p:ph type="body" idx="1"/>
          </p:nvPr>
        </p:nvSpPr>
        <p:spPr>
          <a:xfrm>
            <a:off x="192475" y="900400"/>
            <a:ext cx="5618700" cy="3769500"/>
          </a:xfrm>
          <a:prstGeom prst="rect">
            <a:avLst/>
          </a:prstGeom>
        </p:spPr>
        <p:txBody>
          <a:bodyPr wrap="square" lIns="91425" tIns="91425" rIns="91425" bIns="91425" anchor="t" anchorCtr="0">
            <a:noAutofit/>
          </a:bodyPr>
          <a:lstStyle/>
          <a:p>
            <a:pPr marL="457200" marR="0" lvl="0" indent="-355600" algn="l" rtl="0">
              <a:lnSpc>
                <a:spcPct val="100000"/>
              </a:lnSpc>
              <a:spcBef>
                <a:spcPts val="1200"/>
              </a:spcBef>
              <a:spcAft>
                <a:spcPts val="1200"/>
              </a:spcAft>
              <a:buClr>
                <a:srgbClr val="00AE9E"/>
              </a:buClr>
              <a:buSzPct val="100000"/>
            </a:pPr>
            <a:r>
              <a:rPr lang="en" sz="2000"/>
              <a:t>Design for quick recovery</a:t>
            </a:r>
          </a:p>
          <a:p>
            <a:pPr marL="457200" marR="0" lvl="0" indent="-355600" algn="l" rtl="0">
              <a:lnSpc>
                <a:spcPct val="100000"/>
              </a:lnSpc>
              <a:spcBef>
                <a:spcPts val="1200"/>
              </a:spcBef>
              <a:spcAft>
                <a:spcPts val="1200"/>
              </a:spcAft>
              <a:buClr>
                <a:srgbClr val="00AE9E"/>
              </a:buClr>
              <a:buSzPct val="100000"/>
            </a:pPr>
            <a:r>
              <a:rPr lang="en" sz="2000"/>
              <a:t>Quick recovery increases risk tolerance</a:t>
            </a:r>
          </a:p>
          <a:p>
            <a:pPr marL="457200" marR="0" lvl="0" indent="-355600" algn="l" rtl="0">
              <a:lnSpc>
                <a:spcPct val="100000"/>
              </a:lnSpc>
              <a:spcBef>
                <a:spcPts val="1200"/>
              </a:spcBef>
              <a:spcAft>
                <a:spcPts val="1200"/>
              </a:spcAft>
              <a:buClr>
                <a:srgbClr val="00AE9E"/>
              </a:buClr>
              <a:buSzPct val="100000"/>
            </a:pPr>
            <a:r>
              <a:rPr lang="en" sz="2000"/>
              <a:t>Risk tolerance enables innovation</a:t>
            </a:r>
          </a:p>
        </p:txBody>
      </p:sp>
      <p:sp>
        <p:nvSpPr>
          <p:cNvPr id="290" name="Shape 290"/>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a:solidFill>
                <a:srgbClr val="000000"/>
              </a:solidFill>
            </a:endParaRPr>
          </a:p>
          <a:p>
            <a:pPr marL="457200" lvl="0" indent="-311150" rtl="0">
              <a:spcBef>
                <a:spcPts val="0"/>
              </a:spcBef>
              <a:buClr>
                <a:srgbClr val="00AE9E"/>
              </a:buClr>
            </a:pPr>
            <a:r>
              <a:rPr lang="en">
                <a:solidFill>
                  <a:srgbClr val="000000"/>
                </a:solidFill>
              </a:rPr>
              <a:t>Cloud Computing</a:t>
            </a:r>
          </a:p>
          <a:p>
            <a:pPr marL="457200" lvl="0" indent="-311150" rtl="0">
              <a:spcBef>
                <a:spcPts val="0"/>
              </a:spcBef>
              <a:buClr>
                <a:srgbClr val="00AE9E"/>
              </a:buClr>
            </a:pPr>
            <a:r>
              <a:rPr lang="en">
                <a:solidFill>
                  <a:srgbClr val="000000"/>
                </a:solidFill>
              </a:rPr>
              <a:t>New Demands</a:t>
            </a:r>
          </a:p>
          <a:p>
            <a:pPr marL="457200" lvl="0" indent="-311150" rtl="0">
              <a:spcBef>
                <a:spcPts val="0"/>
              </a:spcBef>
              <a:buClr>
                <a:srgbClr val="00AE9E"/>
              </a:buClr>
            </a:pPr>
            <a:r>
              <a:rPr lang="en">
                <a:solidFill>
                  <a:srgbClr val="000000"/>
                </a:solidFill>
              </a:rPr>
              <a:t>Being Reactive</a:t>
            </a:r>
          </a:p>
          <a:p>
            <a:pPr marL="457200" lvl="0" indent="-311150" rtl="0">
              <a:spcBef>
                <a:spcPts val="0"/>
              </a:spcBef>
              <a:buClr>
                <a:srgbClr val="00AE9E"/>
              </a:buClr>
            </a:pPr>
            <a:r>
              <a:rPr lang="en">
                <a:solidFill>
                  <a:srgbClr val="00AE9E"/>
                </a:solidFill>
              </a:rPr>
              <a:t>Speed &amp; Safety</a:t>
            </a:r>
          </a:p>
        </p:txBody>
      </p:sp>
      <p:sp>
        <p:nvSpPr>
          <p:cNvPr id="291" name="Shape 291"/>
          <p:cNvSpPr/>
          <p:nvPr/>
        </p:nvSpPr>
        <p:spPr>
          <a:xfrm>
            <a:off x="64220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WHY</a:t>
            </a:r>
          </a:p>
        </p:txBody>
      </p:sp>
      <p:sp>
        <p:nvSpPr>
          <p:cNvPr id="292" name="Shape 292"/>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Cloud-Native Architecture</a:t>
            </a:r>
          </a:p>
        </p:txBody>
      </p:sp>
      <p:sp>
        <p:nvSpPr>
          <p:cNvPr id="298" name="Shape 298"/>
          <p:cNvSpPr txBox="1">
            <a:spLocks noGrp="1"/>
          </p:cNvSpPr>
          <p:nvPr>
            <p:ph type="body" idx="1"/>
          </p:nvPr>
        </p:nvSpPr>
        <p:spPr>
          <a:xfrm>
            <a:off x="192475" y="2715400"/>
            <a:ext cx="2729400" cy="1954500"/>
          </a:xfrm>
          <a:prstGeom prst="rect">
            <a:avLst/>
          </a:prstGeom>
        </p:spPr>
        <p:txBody>
          <a:bodyPr wrap="square" lIns="91425" tIns="91425" rIns="91425" bIns="91425" anchor="t" anchorCtr="0">
            <a:noAutofit/>
          </a:bodyPr>
          <a:lstStyle/>
          <a:p>
            <a:pPr marL="457200" lvl="0" indent="-355600">
              <a:spcBef>
                <a:spcPts val="0"/>
              </a:spcBef>
              <a:buClr>
                <a:srgbClr val="00AE9E"/>
              </a:buClr>
              <a:buSzPct val="100000"/>
              <a:buChar char="■"/>
            </a:pPr>
            <a:r>
              <a:rPr lang="en" sz="2000"/>
              <a:t>Cloud Computing</a:t>
            </a:r>
          </a:p>
          <a:p>
            <a:pPr marL="457200" lvl="0" indent="-355600">
              <a:spcBef>
                <a:spcPts val="0"/>
              </a:spcBef>
              <a:buClr>
                <a:srgbClr val="00AE9E"/>
              </a:buClr>
              <a:buSzPct val="100000"/>
              <a:buChar char="■"/>
            </a:pPr>
            <a:r>
              <a:rPr lang="en" sz="2000"/>
              <a:t>New Demands</a:t>
            </a:r>
          </a:p>
          <a:p>
            <a:pPr marL="457200" lvl="0" indent="-355600" rtl="0">
              <a:spcBef>
                <a:spcPts val="0"/>
              </a:spcBef>
              <a:buClr>
                <a:srgbClr val="00AE9E"/>
              </a:buClr>
              <a:buSzPct val="100000"/>
              <a:buChar char="■"/>
            </a:pPr>
            <a:r>
              <a:rPr lang="en" sz="2000"/>
              <a:t>Being Reactive</a:t>
            </a:r>
          </a:p>
          <a:p>
            <a:pPr marL="457200" lvl="0" indent="-355600">
              <a:spcBef>
                <a:spcPts val="0"/>
              </a:spcBef>
              <a:buClr>
                <a:srgbClr val="00AE9E"/>
              </a:buClr>
              <a:buSzPct val="100000"/>
              <a:buChar char="■"/>
            </a:pPr>
            <a:r>
              <a:rPr lang="en" sz="2000"/>
              <a:t>Speed &amp; Safety</a:t>
            </a:r>
          </a:p>
        </p:txBody>
      </p:sp>
      <p:sp>
        <p:nvSpPr>
          <p:cNvPr id="299" name="Shape 299"/>
          <p:cNvSpPr txBox="1">
            <a:spLocks noGrp="1"/>
          </p:cNvSpPr>
          <p:nvPr>
            <p:ph type="body" idx="2"/>
          </p:nvPr>
        </p:nvSpPr>
        <p:spPr>
          <a:xfrm>
            <a:off x="3207300" y="2715400"/>
            <a:ext cx="2729400" cy="1954500"/>
          </a:xfrm>
          <a:prstGeom prst="rect">
            <a:avLst/>
          </a:prstGeom>
        </p:spPr>
        <p:txBody>
          <a:bodyPr wrap="square" lIns="91425" tIns="91425" rIns="91425" bIns="91425" anchor="t" anchorCtr="0">
            <a:noAutofit/>
          </a:bodyPr>
          <a:lstStyle/>
          <a:p>
            <a:pPr marL="457200" lvl="0" indent="-355600">
              <a:spcBef>
                <a:spcPts val="0"/>
              </a:spcBef>
              <a:buClr>
                <a:srgbClr val="00AE9E"/>
              </a:buClr>
              <a:buSzPct val="100000"/>
              <a:buChar char="■"/>
            </a:pPr>
            <a:r>
              <a:rPr lang="en" sz="2000"/>
              <a:t>Reactive Design</a:t>
            </a:r>
          </a:p>
          <a:p>
            <a:pPr marL="457200" lvl="0" indent="-355600">
              <a:spcBef>
                <a:spcPts val="0"/>
              </a:spcBef>
              <a:buClr>
                <a:srgbClr val="00AE9E"/>
              </a:buClr>
              <a:buSzPct val="100000"/>
              <a:buChar char="■"/>
            </a:pPr>
            <a:r>
              <a:rPr lang="en" sz="2000"/>
              <a:t>12 Factor Apps</a:t>
            </a:r>
          </a:p>
          <a:p>
            <a:pPr marL="457200" lvl="0" indent="-355600">
              <a:spcBef>
                <a:spcPts val="0"/>
              </a:spcBef>
              <a:buClr>
                <a:srgbClr val="00AE9E"/>
              </a:buClr>
              <a:buSzPct val="100000"/>
              <a:buChar char="■"/>
            </a:pPr>
            <a:r>
              <a:rPr lang="en" sz="2000"/>
              <a:t>Microservices</a:t>
            </a:r>
          </a:p>
          <a:p>
            <a:pPr marL="457200" lvl="0" indent="-355600">
              <a:spcBef>
                <a:spcPts val="0"/>
              </a:spcBef>
              <a:buClr>
                <a:srgbClr val="00AE9E"/>
              </a:buClr>
              <a:buSzPct val="100000"/>
              <a:buChar char="■"/>
            </a:pPr>
            <a:r>
              <a:rPr lang="en" sz="2000"/>
              <a:t>Design Patterns</a:t>
            </a:r>
          </a:p>
        </p:txBody>
      </p:sp>
      <p:sp>
        <p:nvSpPr>
          <p:cNvPr id="300" name="Shape 300"/>
          <p:cNvSpPr/>
          <p:nvPr/>
        </p:nvSpPr>
        <p:spPr>
          <a:xfrm>
            <a:off x="655950" y="12367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 sz="3000" b="1">
                <a:solidFill>
                  <a:srgbClr val="FFFFFF"/>
                </a:solidFill>
              </a:rPr>
              <a:t>WHY</a:t>
            </a:r>
          </a:p>
        </p:txBody>
      </p:sp>
      <p:sp>
        <p:nvSpPr>
          <p:cNvPr id="301" name="Shape 301"/>
          <p:cNvSpPr/>
          <p:nvPr/>
        </p:nvSpPr>
        <p:spPr>
          <a:xfrm>
            <a:off x="3780150" y="12367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WHAT</a:t>
            </a:r>
          </a:p>
        </p:txBody>
      </p:sp>
      <p:sp>
        <p:nvSpPr>
          <p:cNvPr id="302" name="Shape 302"/>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11</a:t>
            </a:fld>
            <a:endParaRPr lang="en"/>
          </a:p>
        </p:txBody>
      </p:sp>
      <p:sp>
        <p:nvSpPr>
          <p:cNvPr id="303" name="Shape 303"/>
          <p:cNvSpPr/>
          <p:nvPr/>
        </p:nvSpPr>
        <p:spPr>
          <a:xfrm>
            <a:off x="5936700" y="861250"/>
            <a:ext cx="200100" cy="38886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Reactive Design</a:t>
            </a:r>
          </a:p>
        </p:txBody>
      </p:sp>
      <p:sp>
        <p:nvSpPr>
          <p:cNvPr id="309" name="Shape 309"/>
          <p:cNvSpPr txBox="1">
            <a:spLocks noGrp="1"/>
          </p:cNvSpPr>
          <p:nvPr>
            <p:ph type="body" idx="1"/>
          </p:nvPr>
        </p:nvSpPr>
        <p:spPr>
          <a:xfrm>
            <a:off x="192475" y="900400"/>
            <a:ext cx="5618700" cy="3769500"/>
          </a:xfrm>
          <a:prstGeom prst="rect">
            <a:avLst/>
          </a:prstGeom>
        </p:spPr>
        <p:txBody>
          <a:bodyPr wrap="square" lIns="91425" tIns="91425" rIns="91425" bIns="91425" anchor="t" anchorCtr="0">
            <a:noAutofit/>
          </a:bodyPr>
          <a:lstStyle/>
          <a:p>
            <a:pPr marL="457200" lvl="0" indent="-381000">
              <a:lnSpc>
                <a:spcPct val="100000"/>
              </a:lnSpc>
              <a:spcBef>
                <a:spcPts val="1200"/>
              </a:spcBef>
              <a:spcAft>
                <a:spcPts val="1200"/>
              </a:spcAft>
              <a:buClr>
                <a:srgbClr val="00AE9E"/>
              </a:buClr>
              <a:buSzPct val="100000"/>
            </a:pPr>
            <a:r>
              <a:rPr lang="en" sz="2400"/>
              <a:t>React to Events	→	Event-Driven</a:t>
            </a:r>
          </a:p>
          <a:p>
            <a:pPr marL="457200" lvl="0" indent="-381000">
              <a:lnSpc>
                <a:spcPct val="100000"/>
              </a:lnSpc>
              <a:spcBef>
                <a:spcPts val="1200"/>
              </a:spcBef>
              <a:spcAft>
                <a:spcPts val="1200"/>
              </a:spcAft>
              <a:buClr>
                <a:srgbClr val="00AE9E"/>
              </a:buClr>
              <a:buSzPct val="100000"/>
            </a:pPr>
            <a:r>
              <a:rPr lang="en" sz="2400"/>
              <a:t>React to Load	→	Scalable</a:t>
            </a:r>
          </a:p>
          <a:p>
            <a:pPr marL="457200" lvl="0" indent="-381000">
              <a:lnSpc>
                <a:spcPct val="100000"/>
              </a:lnSpc>
              <a:spcBef>
                <a:spcPts val="1200"/>
              </a:spcBef>
              <a:spcAft>
                <a:spcPts val="1200"/>
              </a:spcAft>
              <a:buClr>
                <a:srgbClr val="00AE9E"/>
              </a:buClr>
              <a:buSzPct val="100000"/>
            </a:pPr>
            <a:r>
              <a:rPr lang="en" sz="2400"/>
              <a:t>React to Failure	→	Resilient</a:t>
            </a:r>
          </a:p>
          <a:p>
            <a:pPr marL="457200" lvl="0" indent="-381000">
              <a:lnSpc>
                <a:spcPct val="100000"/>
              </a:lnSpc>
              <a:spcBef>
                <a:spcPts val="1200"/>
              </a:spcBef>
              <a:spcAft>
                <a:spcPts val="1200"/>
              </a:spcAft>
              <a:buClr>
                <a:srgbClr val="00AE9E"/>
              </a:buClr>
              <a:buSzPct val="100000"/>
            </a:pPr>
            <a:r>
              <a:rPr lang="en" sz="2400"/>
              <a:t>React to Users	→	Responsive</a:t>
            </a:r>
          </a:p>
        </p:txBody>
      </p:sp>
      <p:sp>
        <p:nvSpPr>
          <p:cNvPr id="310" name="Shape 310"/>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None/>
            </a:pPr>
            <a:endParaRPr/>
          </a:p>
          <a:p>
            <a:pPr lvl="0" rtl="0">
              <a:spcBef>
                <a:spcPts val="0"/>
              </a:spcBef>
              <a:buNone/>
            </a:pPr>
            <a:endParaRPr/>
          </a:p>
          <a:p>
            <a:pPr marL="457200" lvl="0" indent="-311150" rtl="0">
              <a:spcBef>
                <a:spcPts val="0"/>
              </a:spcBef>
              <a:buClr>
                <a:srgbClr val="00AE9E"/>
              </a:buClr>
              <a:buChar char="●"/>
            </a:pPr>
            <a:r>
              <a:rPr lang="en">
                <a:solidFill>
                  <a:srgbClr val="000000"/>
                </a:solidFill>
              </a:rPr>
              <a:t>Reactive Design</a:t>
            </a:r>
          </a:p>
          <a:p>
            <a:pPr marL="457200" lvl="0" indent="-311150" rtl="0">
              <a:spcBef>
                <a:spcPts val="0"/>
              </a:spcBef>
              <a:buClr>
                <a:srgbClr val="00AE9E"/>
              </a:buClr>
              <a:buChar char="●"/>
            </a:pPr>
            <a:r>
              <a:rPr lang="en"/>
              <a:t>12 Factor Apps</a:t>
            </a:r>
          </a:p>
          <a:p>
            <a:pPr marL="457200" lvl="0" indent="-311150" rtl="0">
              <a:spcBef>
                <a:spcPts val="0"/>
              </a:spcBef>
              <a:buClr>
                <a:srgbClr val="00AE9E"/>
              </a:buClr>
              <a:buChar char="●"/>
            </a:pPr>
            <a:r>
              <a:rPr lang="en"/>
              <a:t>Microservices</a:t>
            </a:r>
          </a:p>
          <a:p>
            <a:pPr marL="457200" lvl="0" indent="-311150" rtl="0">
              <a:spcBef>
                <a:spcPts val="0"/>
              </a:spcBef>
              <a:buClr>
                <a:srgbClr val="00AE9E"/>
              </a:buClr>
              <a:buChar char="●"/>
            </a:pPr>
            <a:r>
              <a:rPr lang="en"/>
              <a:t>Design Patterns</a:t>
            </a:r>
          </a:p>
        </p:txBody>
      </p:sp>
      <p:sp>
        <p:nvSpPr>
          <p:cNvPr id="311" name="Shape 311"/>
          <p:cNvSpPr/>
          <p:nvPr/>
        </p:nvSpPr>
        <p:spPr>
          <a:xfrm>
            <a:off x="63908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WHAT</a:t>
            </a:r>
          </a:p>
        </p:txBody>
      </p:sp>
      <p:sp>
        <p:nvSpPr>
          <p:cNvPr id="312" name="Shape 312"/>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The Twelve Factor App</a:t>
            </a:r>
          </a:p>
        </p:txBody>
      </p:sp>
      <p:sp>
        <p:nvSpPr>
          <p:cNvPr id="318" name="Shape 318"/>
          <p:cNvSpPr txBox="1">
            <a:spLocks noGrp="1"/>
          </p:cNvSpPr>
          <p:nvPr>
            <p:ph type="body" idx="1"/>
          </p:nvPr>
        </p:nvSpPr>
        <p:spPr>
          <a:xfrm>
            <a:off x="192475" y="786353"/>
            <a:ext cx="4112100" cy="3769500"/>
          </a:xfrm>
          <a:prstGeom prst="rect">
            <a:avLst/>
          </a:prstGeom>
        </p:spPr>
        <p:txBody>
          <a:bodyPr wrap="square" lIns="91425" tIns="91425" rIns="91425" bIns="91425" anchor="t" anchorCtr="0">
            <a:noAutofit/>
          </a:bodyPr>
          <a:lstStyle/>
          <a:p>
            <a:pPr lvl="0">
              <a:lnSpc>
                <a:spcPct val="100000"/>
              </a:lnSpc>
              <a:spcBef>
                <a:spcPts val="0"/>
              </a:spcBef>
              <a:spcAft>
                <a:spcPts val="0"/>
              </a:spcAft>
              <a:buClr>
                <a:schemeClr val="folHlink"/>
              </a:buClr>
              <a:buSzPct val="73333"/>
              <a:buFont typeface="Arial"/>
              <a:buNone/>
            </a:pPr>
            <a:r>
              <a:rPr lang="en" sz="1500" b="1"/>
              <a:t>I. Codebase</a:t>
            </a:r>
          </a:p>
          <a:p>
            <a:pPr lvl="0" rtl="0">
              <a:lnSpc>
                <a:spcPct val="100000"/>
              </a:lnSpc>
              <a:spcBef>
                <a:spcPts val="0"/>
              </a:spcBef>
              <a:spcAft>
                <a:spcPts val="0"/>
              </a:spcAft>
              <a:buNone/>
            </a:pPr>
            <a:r>
              <a:rPr lang="en"/>
              <a:t>One codebase tracked in revision control, many deploys</a:t>
            </a:r>
          </a:p>
          <a:p>
            <a:pPr lvl="0">
              <a:lnSpc>
                <a:spcPct val="100000"/>
              </a:lnSpc>
              <a:spcBef>
                <a:spcPts val="0"/>
              </a:spcBef>
              <a:spcAft>
                <a:spcPts val="0"/>
              </a:spcAft>
              <a:buClr>
                <a:schemeClr val="folHlink"/>
              </a:buClr>
              <a:buSzPct val="84615"/>
              <a:buFont typeface="Arial"/>
              <a:buNone/>
            </a:pPr>
            <a:endParaRPr/>
          </a:p>
          <a:p>
            <a:pPr lvl="0">
              <a:lnSpc>
                <a:spcPct val="100000"/>
              </a:lnSpc>
              <a:spcBef>
                <a:spcPts val="0"/>
              </a:spcBef>
              <a:spcAft>
                <a:spcPts val="0"/>
              </a:spcAft>
              <a:buClr>
                <a:schemeClr val="folHlink"/>
              </a:buClr>
              <a:buSzPct val="73333"/>
              <a:buFont typeface="Arial"/>
              <a:buNone/>
            </a:pPr>
            <a:r>
              <a:rPr lang="en" sz="1500" b="1"/>
              <a:t>II. Dependencies</a:t>
            </a:r>
          </a:p>
          <a:p>
            <a:pPr lvl="0">
              <a:lnSpc>
                <a:spcPct val="100000"/>
              </a:lnSpc>
              <a:spcBef>
                <a:spcPts val="0"/>
              </a:spcBef>
              <a:spcAft>
                <a:spcPts val="0"/>
              </a:spcAft>
              <a:buClr>
                <a:schemeClr val="folHlink"/>
              </a:buClr>
              <a:buSzPct val="84615"/>
              <a:buFont typeface="Arial"/>
              <a:buNone/>
            </a:pPr>
            <a:r>
              <a:rPr lang="en"/>
              <a:t>Explicitly declare and isolate dependencies</a:t>
            </a:r>
          </a:p>
          <a:p>
            <a:pPr lvl="0" rtl="0">
              <a:lnSpc>
                <a:spcPct val="100000"/>
              </a:lnSpc>
              <a:spcBef>
                <a:spcPts val="0"/>
              </a:spcBef>
              <a:spcAft>
                <a:spcPts val="0"/>
              </a:spcAft>
              <a:buNone/>
            </a:pPr>
            <a:endParaRPr/>
          </a:p>
          <a:p>
            <a:pPr lvl="0">
              <a:lnSpc>
                <a:spcPct val="100000"/>
              </a:lnSpc>
              <a:spcBef>
                <a:spcPts val="0"/>
              </a:spcBef>
              <a:spcAft>
                <a:spcPts val="0"/>
              </a:spcAft>
              <a:buClr>
                <a:schemeClr val="folHlink"/>
              </a:buClr>
              <a:buSzPct val="73333"/>
              <a:buFont typeface="Arial"/>
              <a:buNone/>
            </a:pPr>
            <a:r>
              <a:rPr lang="en" sz="1500" b="1"/>
              <a:t>III. Config</a:t>
            </a:r>
          </a:p>
          <a:p>
            <a:pPr lvl="0">
              <a:lnSpc>
                <a:spcPct val="100000"/>
              </a:lnSpc>
              <a:spcBef>
                <a:spcPts val="0"/>
              </a:spcBef>
              <a:spcAft>
                <a:spcPts val="0"/>
              </a:spcAft>
              <a:buClr>
                <a:schemeClr val="folHlink"/>
              </a:buClr>
              <a:buSzPct val="84615"/>
              <a:buFont typeface="Arial"/>
              <a:buNone/>
            </a:pPr>
            <a:r>
              <a:rPr lang="en"/>
              <a:t>Store config in the environment</a:t>
            </a:r>
          </a:p>
          <a:p>
            <a:pPr lvl="0" rtl="0">
              <a:lnSpc>
                <a:spcPct val="100000"/>
              </a:lnSpc>
              <a:spcBef>
                <a:spcPts val="0"/>
              </a:spcBef>
              <a:spcAft>
                <a:spcPts val="0"/>
              </a:spcAft>
              <a:buNone/>
            </a:pPr>
            <a:endParaRPr/>
          </a:p>
          <a:p>
            <a:pPr lvl="0">
              <a:lnSpc>
                <a:spcPct val="100000"/>
              </a:lnSpc>
              <a:spcBef>
                <a:spcPts val="0"/>
              </a:spcBef>
              <a:spcAft>
                <a:spcPts val="0"/>
              </a:spcAft>
              <a:buClr>
                <a:schemeClr val="folHlink"/>
              </a:buClr>
              <a:buSzPct val="73333"/>
              <a:buFont typeface="Arial"/>
              <a:buNone/>
            </a:pPr>
            <a:r>
              <a:rPr lang="en" sz="1500" b="1"/>
              <a:t>IV. Backing services</a:t>
            </a:r>
          </a:p>
          <a:p>
            <a:pPr lvl="0">
              <a:lnSpc>
                <a:spcPct val="100000"/>
              </a:lnSpc>
              <a:spcBef>
                <a:spcPts val="0"/>
              </a:spcBef>
              <a:spcAft>
                <a:spcPts val="0"/>
              </a:spcAft>
              <a:buClr>
                <a:schemeClr val="folHlink"/>
              </a:buClr>
              <a:buSzPct val="84615"/>
              <a:buFont typeface="Arial"/>
              <a:buNone/>
            </a:pPr>
            <a:r>
              <a:rPr lang="en"/>
              <a:t>Treat backing services as attached resources</a:t>
            </a:r>
          </a:p>
          <a:p>
            <a:pPr lvl="0" rtl="0">
              <a:lnSpc>
                <a:spcPct val="100000"/>
              </a:lnSpc>
              <a:spcBef>
                <a:spcPts val="0"/>
              </a:spcBef>
              <a:spcAft>
                <a:spcPts val="0"/>
              </a:spcAft>
              <a:buNone/>
            </a:pPr>
            <a:endParaRPr/>
          </a:p>
          <a:p>
            <a:pPr lvl="0">
              <a:lnSpc>
                <a:spcPct val="100000"/>
              </a:lnSpc>
              <a:spcBef>
                <a:spcPts val="0"/>
              </a:spcBef>
              <a:spcAft>
                <a:spcPts val="0"/>
              </a:spcAft>
              <a:buClr>
                <a:schemeClr val="folHlink"/>
              </a:buClr>
              <a:buSzPct val="73333"/>
              <a:buFont typeface="Arial"/>
              <a:buNone/>
            </a:pPr>
            <a:r>
              <a:rPr lang="en" sz="1500" b="1"/>
              <a:t>V. Build, release, run</a:t>
            </a:r>
          </a:p>
          <a:p>
            <a:pPr lvl="0">
              <a:lnSpc>
                <a:spcPct val="100000"/>
              </a:lnSpc>
              <a:spcBef>
                <a:spcPts val="0"/>
              </a:spcBef>
              <a:spcAft>
                <a:spcPts val="0"/>
              </a:spcAft>
              <a:buClr>
                <a:schemeClr val="folHlink"/>
              </a:buClr>
              <a:buSzPct val="84615"/>
              <a:buFont typeface="Arial"/>
              <a:buNone/>
            </a:pPr>
            <a:r>
              <a:rPr lang="en"/>
              <a:t>Strictly separate build and run stages</a:t>
            </a:r>
          </a:p>
          <a:p>
            <a:pPr lvl="0" rtl="0">
              <a:lnSpc>
                <a:spcPct val="100000"/>
              </a:lnSpc>
              <a:spcBef>
                <a:spcPts val="0"/>
              </a:spcBef>
              <a:spcAft>
                <a:spcPts val="0"/>
              </a:spcAft>
              <a:buNone/>
            </a:pPr>
            <a:endParaRPr/>
          </a:p>
          <a:p>
            <a:pPr lvl="0">
              <a:lnSpc>
                <a:spcPct val="100000"/>
              </a:lnSpc>
              <a:spcBef>
                <a:spcPts val="0"/>
              </a:spcBef>
              <a:spcAft>
                <a:spcPts val="0"/>
              </a:spcAft>
              <a:buClr>
                <a:schemeClr val="folHlink"/>
              </a:buClr>
              <a:buSzPct val="73333"/>
              <a:buFont typeface="Arial"/>
              <a:buNone/>
            </a:pPr>
            <a:r>
              <a:rPr lang="en" sz="1500" b="1"/>
              <a:t>VI. Processes</a:t>
            </a:r>
          </a:p>
          <a:p>
            <a:pPr lvl="0">
              <a:lnSpc>
                <a:spcPct val="100000"/>
              </a:lnSpc>
              <a:spcBef>
                <a:spcPts val="0"/>
              </a:spcBef>
              <a:spcAft>
                <a:spcPts val="0"/>
              </a:spcAft>
              <a:buNone/>
            </a:pPr>
            <a:r>
              <a:rPr lang="en"/>
              <a:t>Execute the app as one or more stateless processes</a:t>
            </a:r>
          </a:p>
        </p:txBody>
      </p:sp>
      <p:sp>
        <p:nvSpPr>
          <p:cNvPr id="319" name="Shape 319"/>
          <p:cNvSpPr txBox="1">
            <a:spLocks noGrp="1"/>
          </p:cNvSpPr>
          <p:nvPr>
            <p:ph type="body" idx="2"/>
          </p:nvPr>
        </p:nvSpPr>
        <p:spPr>
          <a:xfrm>
            <a:off x="4750000" y="786353"/>
            <a:ext cx="4112100" cy="3769500"/>
          </a:xfrm>
          <a:prstGeom prst="rect">
            <a:avLst/>
          </a:prstGeom>
        </p:spPr>
        <p:txBody>
          <a:bodyPr wrap="square" lIns="91425" tIns="91425" rIns="91425" bIns="91425" anchor="t" anchorCtr="0">
            <a:noAutofit/>
          </a:bodyPr>
          <a:lstStyle/>
          <a:p>
            <a:pPr lvl="0">
              <a:lnSpc>
                <a:spcPct val="100000"/>
              </a:lnSpc>
              <a:spcBef>
                <a:spcPts val="0"/>
              </a:spcBef>
              <a:spcAft>
                <a:spcPts val="0"/>
              </a:spcAft>
              <a:buClr>
                <a:schemeClr val="folHlink"/>
              </a:buClr>
              <a:buSzPct val="73333"/>
              <a:buFont typeface="Arial"/>
              <a:buNone/>
            </a:pPr>
            <a:r>
              <a:rPr lang="en" sz="1500" b="1"/>
              <a:t>VII. Port binding</a:t>
            </a:r>
          </a:p>
          <a:p>
            <a:pPr lvl="0" rtl="0">
              <a:lnSpc>
                <a:spcPct val="100000"/>
              </a:lnSpc>
              <a:spcBef>
                <a:spcPts val="0"/>
              </a:spcBef>
              <a:spcAft>
                <a:spcPts val="0"/>
              </a:spcAft>
              <a:buNone/>
            </a:pPr>
            <a:r>
              <a:rPr lang="en"/>
              <a:t>Export services via port binding</a:t>
            </a:r>
          </a:p>
          <a:p>
            <a:pPr lvl="0">
              <a:lnSpc>
                <a:spcPct val="100000"/>
              </a:lnSpc>
              <a:spcBef>
                <a:spcPts val="0"/>
              </a:spcBef>
              <a:spcAft>
                <a:spcPts val="0"/>
              </a:spcAft>
              <a:buClr>
                <a:schemeClr val="folHlink"/>
              </a:buClr>
              <a:buSzPct val="84615"/>
              <a:buFont typeface="Arial"/>
              <a:buNone/>
            </a:pPr>
            <a:endParaRPr/>
          </a:p>
          <a:p>
            <a:pPr lvl="0">
              <a:lnSpc>
                <a:spcPct val="100000"/>
              </a:lnSpc>
              <a:spcBef>
                <a:spcPts val="0"/>
              </a:spcBef>
              <a:spcAft>
                <a:spcPts val="0"/>
              </a:spcAft>
              <a:buClr>
                <a:schemeClr val="folHlink"/>
              </a:buClr>
              <a:buSzPct val="73333"/>
              <a:buFont typeface="Arial"/>
              <a:buNone/>
            </a:pPr>
            <a:r>
              <a:rPr lang="en" sz="1500" b="1"/>
              <a:t>VIII. Concurrency</a:t>
            </a:r>
          </a:p>
          <a:p>
            <a:pPr lvl="0">
              <a:lnSpc>
                <a:spcPct val="100000"/>
              </a:lnSpc>
              <a:spcBef>
                <a:spcPts val="0"/>
              </a:spcBef>
              <a:spcAft>
                <a:spcPts val="0"/>
              </a:spcAft>
              <a:buClr>
                <a:schemeClr val="folHlink"/>
              </a:buClr>
              <a:buSzPct val="84615"/>
              <a:buFont typeface="Arial"/>
              <a:buNone/>
            </a:pPr>
            <a:r>
              <a:rPr lang="en"/>
              <a:t>Scale out via the process model</a:t>
            </a:r>
          </a:p>
          <a:p>
            <a:pPr lvl="0" rtl="0">
              <a:lnSpc>
                <a:spcPct val="100000"/>
              </a:lnSpc>
              <a:spcBef>
                <a:spcPts val="0"/>
              </a:spcBef>
              <a:spcAft>
                <a:spcPts val="0"/>
              </a:spcAft>
              <a:buNone/>
            </a:pPr>
            <a:endParaRPr/>
          </a:p>
          <a:p>
            <a:pPr lvl="0">
              <a:lnSpc>
                <a:spcPct val="100000"/>
              </a:lnSpc>
              <a:spcBef>
                <a:spcPts val="0"/>
              </a:spcBef>
              <a:spcAft>
                <a:spcPts val="0"/>
              </a:spcAft>
              <a:buClr>
                <a:schemeClr val="folHlink"/>
              </a:buClr>
              <a:buSzPct val="73333"/>
              <a:buFont typeface="Arial"/>
              <a:buNone/>
            </a:pPr>
            <a:r>
              <a:rPr lang="en" sz="1500" b="1"/>
              <a:t>IX. Disposability</a:t>
            </a:r>
          </a:p>
          <a:p>
            <a:pPr lvl="0">
              <a:lnSpc>
                <a:spcPct val="100000"/>
              </a:lnSpc>
              <a:spcBef>
                <a:spcPts val="0"/>
              </a:spcBef>
              <a:spcAft>
                <a:spcPts val="0"/>
              </a:spcAft>
              <a:buClr>
                <a:schemeClr val="folHlink"/>
              </a:buClr>
              <a:buSzPct val="84615"/>
              <a:buFont typeface="Arial"/>
              <a:buNone/>
            </a:pPr>
            <a:r>
              <a:rPr lang="en"/>
              <a:t>Maximize robustness with fast startup and graceful shutdown</a:t>
            </a:r>
          </a:p>
          <a:p>
            <a:pPr lvl="0" rtl="0">
              <a:lnSpc>
                <a:spcPct val="100000"/>
              </a:lnSpc>
              <a:spcBef>
                <a:spcPts val="0"/>
              </a:spcBef>
              <a:spcAft>
                <a:spcPts val="0"/>
              </a:spcAft>
              <a:buNone/>
            </a:pPr>
            <a:endParaRPr/>
          </a:p>
          <a:p>
            <a:pPr lvl="0">
              <a:lnSpc>
                <a:spcPct val="100000"/>
              </a:lnSpc>
              <a:spcBef>
                <a:spcPts val="0"/>
              </a:spcBef>
              <a:spcAft>
                <a:spcPts val="0"/>
              </a:spcAft>
              <a:buClr>
                <a:schemeClr val="folHlink"/>
              </a:buClr>
              <a:buSzPct val="73333"/>
              <a:buFont typeface="Arial"/>
              <a:buNone/>
            </a:pPr>
            <a:r>
              <a:rPr lang="en" sz="1500" b="1"/>
              <a:t>X. Dev/prod parity</a:t>
            </a:r>
          </a:p>
          <a:p>
            <a:pPr lvl="0">
              <a:lnSpc>
                <a:spcPct val="100000"/>
              </a:lnSpc>
              <a:spcBef>
                <a:spcPts val="0"/>
              </a:spcBef>
              <a:spcAft>
                <a:spcPts val="0"/>
              </a:spcAft>
              <a:buClr>
                <a:schemeClr val="folHlink"/>
              </a:buClr>
              <a:buSzPct val="84615"/>
              <a:buFont typeface="Arial"/>
              <a:buNone/>
            </a:pPr>
            <a:r>
              <a:rPr lang="en"/>
              <a:t>Keep development, staging, and production as similar as possible</a:t>
            </a:r>
          </a:p>
          <a:p>
            <a:pPr lvl="0" rtl="0">
              <a:lnSpc>
                <a:spcPct val="100000"/>
              </a:lnSpc>
              <a:spcBef>
                <a:spcPts val="0"/>
              </a:spcBef>
              <a:spcAft>
                <a:spcPts val="0"/>
              </a:spcAft>
              <a:buNone/>
            </a:pPr>
            <a:endParaRPr/>
          </a:p>
          <a:p>
            <a:pPr lvl="0">
              <a:lnSpc>
                <a:spcPct val="100000"/>
              </a:lnSpc>
              <a:spcBef>
                <a:spcPts val="0"/>
              </a:spcBef>
              <a:spcAft>
                <a:spcPts val="0"/>
              </a:spcAft>
              <a:buClr>
                <a:schemeClr val="folHlink"/>
              </a:buClr>
              <a:buSzPct val="73333"/>
              <a:buFont typeface="Arial"/>
              <a:buNone/>
            </a:pPr>
            <a:r>
              <a:rPr lang="en" sz="1500" b="1"/>
              <a:t>XI. Logs</a:t>
            </a:r>
          </a:p>
          <a:p>
            <a:pPr lvl="0">
              <a:lnSpc>
                <a:spcPct val="100000"/>
              </a:lnSpc>
              <a:spcBef>
                <a:spcPts val="0"/>
              </a:spcBef>
              <a:spcAft>
                <a:spcPts val="0"/>
              </a:spcAft>
              <a:buClr>
                <a:schemeClr val="folHlink"/>
              </a:buClr>
              <a:buSzPct val="84615"/>
              <a:buFont typeface="Arial"/>
              <a:buNone/>
            </a:pPr>
            <a:r>
              <a:rPr lang="en"/>
              <a:t>Treat logs as event streams</a:t>
            </a:r>
          </a:p>
          <a:p>
            <a:pPr lvl="0" rtl="0">
              <a:lnSpc>
                <a:spcPct val="100000"/>
              </a:lnSpc>
              <a:spcBef>
                <a:spcPts val="0"/>
              </a:spcBef>
              <a:spcAft>
                <a:spcPts val="0"/>
              </a:spcAft>
              <a:buNone/>
            </a:pPr>
            <a:endParaRPr/>
          </a:p>
          <a:p>
            <a:pPr lvl="0">
              <a:lnSpc>
                <a:spcPct val="100000"/>
              </a:lnSpc>
              <a:spcBef>
                <a:spcPts val="0"/>
              </a:spcBef>
              <a:spcAft>
                <a:spcPts val="0"/>
              </a:spcAft>
              <a:buClr>
                <a:schemeClr val="folHlink"/>
              </a:buClr>
              <a:buSzPct val="73333"/>
              <a:buFont typeface="Arial"/>
              <a:buNone/>
            </a:pPr>
            <a:r>
              <a:rPr lang="en" sz="1500" b="1"/>
              <a:t>XII. Admin processes</a:t>
            </a:r>
          </a:p>
          <a:p>
            <a:pPr lvl="0">
              <a:lnSpc>
                <a:spcPct val="100000"/>
              </a:lnSpc>
              <a:spcBef>
                <a:spcPts val="0"/>
              </a:spcBef>
              <a:spcAft>
                <a:spcPts val="0"/>
              </a:spcAft>
              <a:buNone/>
            </a:pPr>
            <a:r>
              <a:rPr lang="en"/>
              <a:t>Run admin/management tasks as one-off processes</a:t>
            </a:r>
          </a:p>
        </p:txBody>
      </p:sp>
      <p:sp>
        <p:nvSpPr>
          <p:cNvPr id="320" name="Shape 320"/>
          <p:cNvSpPr txBox="1"/>
          <p:nvPr/>
        </p:nvSpPr>
        <p:spPr>
          <a:xfrm>
            <a:off x="6135725" y="227475"/>
            <a:ext cx="2931000" cy="393900"/>
          </a:xfrm>
          <a:prstGeom prst="rect">
            <a:avLst/>
          </a:prstGeom>
          <a:noFill/>
          <a:ln>
            <a:noFill/>
          </a:ln>
        </p:spPr>
        <p:txBody>
          <a:bodyPr wrap="square" lIns="91425" tIns="91425" rIns="91425" bIns="91425" anchor="ctr" anchorCtr="0">
            <a:noAutofit/>
          </a:bodyPr>
          <a:lstStyle/>
          <a:p>
            <a:pPr lvl="0" algn="r" rtl="0">
              <a:lnSpc>
                <a:spcPct val="115000"/>
              </a:lnSpc>
              <a:spcBef>
                <a:spcPts val="0"/>
              </a:spcBef>
              <a:buNone/>
            </a:pPr>
            <a:r>
              <a:rPr lang="en">
                <a:solidFill>
                  <a:srgbClr val="4D4D4D"/>
                </a:solidFill>
              </a:rPr>
              <a:t>http://12factor.net</a:t>
            </a:r>
          </a:p>
        </p:txBody>
      </p:sp>
      <p:sp>
        <p:nvSpPr>
          <p:cNvPr id="321" name="Shape 321"/>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The Twelve Factor App</a:t>
            </a:r>
          </a:p>
        </p:txBody>
      </p:sp>
      <p:sp>
        <p:nvSpPr>
          <p:cNvPr id="327" name="Shape 327"/>
          <p:cNvSpPr txBox="1">
            <a:spLocks noGrp="1"/>
          </p:cNvSpPr>
          <p:nvPr>
            <p:ph type="body" idx="1"/>
          </p:nvPr>
        </p:nvSpPr>
        <p:spPr>
          <a:xfrm>
            <a:off x="192475" y="786353"/>
            <a:ext cx="4112100" cy="3769500"/>
          </a:xfrm>
          <a:prstGeom prst="rect">
            <a:avLst/>
          </a:prstGeom>
        </p:spPr>
        <p:txBody>
          <a:bodyPr wrap="square" lIns="91425" tIns="91425" rIns="91425" bIns="91425" anchor="t" anchorCtr="0">
            <a:noAutofit/>
          </a:bodyPr>
          <a:lstStyle/>
          <a:p>
            <a:pPr lvl="0" rtl="0">
              <a:lnSpc>
                <a:spcPct val="100000"/>
              </a:lnSpc>
              <a:spcBef>
                <a:spcPts val="0"/>
              </a:spcBef>
              <a:spcAft>
                <a:spcPts val="0"/>
              </a:spcAft>
              <a:buNone/>
            </a:pPr>
            <a:r>
              <a:rPr lang="en" sz="1500" b="1" dirty="0"/>
              <a:t>I. Codebase</a:t>
            </a:r>
          </a:p>
          <a:p>
            <a:pPr lvl="0" rtl="0">
              <a:lnSpc>
                <a:spcPct val="100000"/>
              </a:lnSpc>
              <a:spcBef>
                <a:spcPts val="0"/>
              </a:spcBef>
              <a:spcAft>
                <a:spcPts val="0"/>
              </a:spcAft>
              <a:buNone/>
            </a:pPr>
            <a:r>
              <a:rPr lang="en" dirty="0"/>
              <a:t>One codebase tracked in revision control, many deploys</a:t>
            </a:r>
          </a:p>
          <a:p>
            <a:pPr lvl="0" rtl="0">
              <a:lnSpc>
                <a:spcPct val="100000"/>
              </a:lnSpc>
              <a:spcBef>
                <a:spcPts val="0"/>
              </a:spcBef>
              <a:spcAft>
                <a:spcPts val="0"/>
              </a:spcAft>
              <a:buNone/>
            </a:pPr>
            <a:endParaRPr dirty="0"/>
          </a:p>
          <a:p>
            <a:pPr lvl="0" rtl="0">
              <a:lnSpc>
                <a:spcPct val="100000"/>
              </a:lnSpc>
              <a:spcBef>
                <a:spcPts val="0"/>
              </a:spcBef>
              <a:spcAft>
                <a:spcPts val="0"/>
              </a:spcAft>
              <a:buNone/>
            </a:pPr>
            <a:r>
              <a:rPr lang="en" sz="1500" b="1" dirty="0"/>
              <a:t>II. Dependencies</a:t>
            </a:r>
          </a:p>
          <a:p>
            <a:pPr lvl="0" rtl="0">
              <a:lnSpc>
                <a:spcPct val="100000"/>
              </a:lnSpc>
              <a:spcBef>
                <a:spcPts val="0"/>
              </a:spcBef>
              <a:spcAft>
                <a:spcPts val="0"/>
              </a:spcAft>
              <a:buNone/>
            </a:pPr>
            <a:r>
              <a:rPr lang="en" dirty="0"/>
              <a:t>Explicitly declare and isolate dependencies</a:t>
            </a:r>
          </a:p>
          <a:p>
            <a:pPr lvl="0" rtl="0">
              <a:lnSpc>
                <a:spcPct val="100000"/>
              </a:lnSpc>
              <a:spcBef>
                <a:spcPts val="0"/>
              </a:spcBef>
              <a:spcAft>
                <a:spcPts val="0"/>
              </a:spcAft>
              <a:buNone/>
            </a:pPr>
            <a:endParaRPr dirty="0"/>
          </a:p>
          <a:p>
            <a:pPr lvl="0" rtl="0">
              <a:lnSpc>
                <a:spcPct val="100000"/>
              </a:lnSpc>
              <a:spcBef>
                <a:spcPts val="0"/>
              </a:spcBef>
              <a:spcAft>
                <a:spcPts val="0"/>
              </a:spcAft>
              <a:buNone/>
            </a:pPr>
            <a:r>
              <a:rPr lang="en" sz="1500" b="1" dirty="0"/>
              <a:t>III. </a:t>
            </a:r>
            <a:r>
              <a:rPr lang="en" sz="1500" b="1" dirty="0" err="1"/>
              <a:t>Config</a:t>
            </a:r>
            <a:endParaRPr lang="en" sz="1500" b="1" dirty="0"/>
          </a:p>
          <a:p>
            <a:pPr lvl="0" rtl="0">
              <a:lnSpc>
                <a:spcPct val="100000"/>
              </a:lnSpc>
              <a:spcBef>
                <a:spcPts val="0"/>
              </a:spcBef>
              <a:spcAft>
                <a:spcPts val="0"/>
              </a:spcAft>
              <a:buNone/>
            </a:pPr>
            <a:r>
              <a:rPr lang="en" dirty="0"/>
              <a:t>Store </a:t>
            </a:r>
            <a:r>
              <a:rPr lang="en" dirty="0" err="1"/>
              <a:t>config</a:t>
            </a:r>
            <a:r>
              <a:rPr lang="en" dirty="0"/>
              <a:t> in the environment</a:t>
            </a:r>
          </a:p>
          <a:p>
            <a:pPr lvl="0" rtl="0">
              <a:lnSpc>
                <a:spcPct val="100000"/>
              </a:lnSpc>
              <a:spcBef>
                <a:spcPts val="0"/>
              </a:spcBef>
              <a:spcAft>
                <a:spcPts val="0"/>
              </a:spcAft>
              <a:buNone/>
            </a:pPr>
            <a:endParaRPr dirty="0"/>
          </a:p>
          <a:p>
            <a:pPr lvl="0" rtl="0">
              <a:lnSpc>
                <a:spcPct val="100000"/>
              </a:lnSpc>
              <a:spcBef>
                <a:spcPts val="0"/>
              </a:spcBef>
              <a:spcAft>
                <a:spcPts val="0"/>
              </a:spcAft>
              <a:buNone/>
            </a:pPr>
            <a:r>
              <a:rPr lang="en" sz="1500" b="1" dirty="0"/>
              <a:t>IV. Backing services</a:t>
            </a:r>
          </a:p>
          <a:p>
            <a:pPr lvl="0" rtl="0">
              <a:lnSpc>
                <a:spcPct val="100000"/>
              </a:lnSpc>
              <a:spcBef>
                <a:spcPts val="0"/>
              </a:spcBef>
              <a:spcAft>
                <a:spcPts val="0"/>
              </a:spcAft>
              <a:buNone/>
            </a:pPr>
            <a:r>
              <a:rPr lang="en" dirty="0"/>
              <a:t>Treat backing services as attached resources</a:t>
            </a:r>
          </a:p>
          <a:p>
            <a:pPr lvl="0" rtl="0">
              <a:lnSpc>
                <a:spcPct val="100000"/>
              </a:lnSpc>
              <a:spcBef>
                <a:spcPts val="0"/>
              </a:spcBef>
              <a:spcAft>
                <a:spcPts val="0"/>
              </a:spcAft>
              <a:buNone/>
            </a:pPr>
            <a:endParaRPr dirty="0"/>
          </a:p>
          <a:p>
            <a:pPr lvl="0" rtl="0">
              <a:lnSpc>
                <a:spcPct val="100000"/>
              </a:lnSpc>
              <a:spcBef>
                <a:spcPts val="0"/>
              </a:spcBef>
              <a:spcAft>
                <a:spcPts val="0"/>
              </a:spcAft>
              <a:buNone/>
            </a:pPr>
            <a:r>
              <a:rPr lang="en" sz="1500" b="1" dirty="0"/>
              <a:t>V. Build, release, run</a:t>
            </a:r>
          </a:p>
          <a:p>
            <a:pPr lvl="0" rtl="0">
              <a:lnSpc>
                <a:spcPct val="100000"/>
              </a:lnSpc>
              <a:spcBef>
                <a:spcPts val="0"/>
              </a:spcBef>
              <a:spcAft>
                <a:spcPts val="0"/>
              </a:spcAft>
              <a:buNone/>
            </a:pPr>
            <a:r>
              <a:rPr lang="en" dirty="0"/>
              <a:t>Strictly separate build and run stages</a:t>
            </a:r>
          </a:p>
          <a:p>
            <a:pPr lvl="0" rtl="0">
              <a:lnSpc>
                <a:spcPct val="100000"/>
              </a:lnSpc>
              <a:spcBef>
                <a:spcPts val="0"/>
              </a:spcBef>
              <a:spcAft>
                <a:spcPts val="0"/>
              </a:spcAft>
              <a:buNone/>
            </a:pPr>
            <a:endParaRPr dirty="0"/>
          </a:p>
          <a:p>
            <a:pPr lvl="0" rtl="0">
              <a:lnSpc>
                <a:spcPct val="100000"/>
              </a:lnSpc>
              <a:spcBef>
                <a:spcPts val="0"/>
              </a:spcBef>
              <a:spcAft>
                <a:spcPts val="0"/>
              </a:spcAft>
              <a:buNone/>
            </a:pPr>
            <a:r>
              <a:rPr lang="en" sz="1500" b="1" dirty="0"/>
              <a:t>VI. Processes</a:t>
            </a:r>
          </a:p>
          <a:p>
            <a:pPr lvl="0" rtl="0">
              <a:lnSpc>
                <a:spcPct val="100000"/>
              </a:lnSpc>
              <a:spcBef>
                <a:spcPts val="0"/>
              </a:spcBef>
              <a:spcAft>
                <a:spcPts val="0"/>
              </a:spcAft>
              <a:buNone/>
            </a:pPr>
            <a:r>
              <a:rPr lang="en" dirty="0"/>
              <a:t>Execute the app as one or more stateless processes</a:t>
            </a:r>
          </a:p>
        </p:txBody>
      </p:sp>
      <p:sp>
        <p:nvSpPr>
          <p:cNvPr id="328" name="Shape 328"/>
          <p:cNvSpPr txBox="1">
            <a:spLocks noGrp="1"/>
          </p:cNvSpPr>
          <p:nvPr>
            <p:ph type="body" idx="2"/>
          </p:nvPr>
        </p:nvSpPr>
        <p:spPr>
          <a:xfrm>
            <a:off x="4750000" y="786353"/>
            <a:ext cx="4112100" cy="3769500"/>
          </a:xfrm>
          <a:prstGeom prst="rect">
            <a:avLst/>
          </a:prstGeom>
        </p:spPr>
        <p:txBody>
          <a:bodyPr wrap="square" lIns="91425" tIns="91425" rIns="91425" bIns="91425" anchor="t" anchorCtr="0">
            <a:noAutofit/>
          </a:bodyPr>
          <a:lstStyle/>
          <a:p>
            <a:pPr lvl="0" rtl="0">
              <a:lnSpc>
                <a:spcPct val="100000"/>
              </a:lnSpc>
              <a:spcBef>
                <a:spcPts val="0"/>
              </a:spcBef>
              <a:spcAft>
                <a:spcPts val="0"/>
              </a:spcAft>
              <a:buNone/>
            </a:pPr>
            <a:r>
              <a:rPr lang="en" sz="1500" b="1"/>
              <a:t>VII. Port binding</a:t>
            </a:r>
          </a:p>
          <a:p>
            <a:pPr lvl="0" rtl="0">
              <a:lnSpc>
                <a:spcPct val="100000"/>
              </a:lnSpc>
              <a:spcBef>
                <a:spcPts val="0"/>
              </a:spcBef>
              <a:spcAft>
                <a:spcPts val="0"/>
              </a:spcAft>
              <a:buNone/>
            </a:pPr>
            <a:r>
              <a:rPr lang="en"/>
              <a:t>Export services via port binding</a:t>
            </a:r>
          </a:p>
          <a:p>
            <a:pPr lvl="0" rtl="0">
              <a:lnSpc>
                <a:spcPct val="100000"/>
              </a:lnSpc>
              <a:spcBef>
                <a:spcPts val="0"/>
              </a:spcBef>
              <a:spcAft>
                <a:spcPts val="0"/>
              </a:spcAft>
              <a:buNone/>
            </a:pPr>
            <a:endParaRPr/>
          </a:p>
          <a:p>
            <a:pPr lvl="0" rtl="0">
              <a:lnSpc>
                <a:spcPct val="100000"/>
              </a:lnSpc>
              <a:spcBef>
                <a:spcPts val="0"/>
              </a:spcBef>
              <a:spcAft>
                <a:spcPts val="0"/>
              </a:spcAft>
              <a:buNone/>
            </a:pPr>
            <a:r>
              <a:rPr lang="en" sz="1500" b="1"/>
              <a:t>VIII. Concurrency</a:t>
            </a:r>
          </a:p>
          <a:p>
            <a:pPr lvl="0" rtl="0">
              <a:lnSpc>
                <a:spcPct val="100000"/>
              </a:lnSpc>
              <a:spcBef>
                <a:spcPts val="0"/>
              </a:spcBef>
              <a:spcAft>
                <a:spcPts val="0"/>
              </a:spcAft>
              <a:buNone/>
            </a:pPr>
            <a:r>
              <a:rPr lang="en"/>
              <a:t>Scale out via the process model</a:t>
            </a:r>
          </a:p>
          <a:p>
            <a:pPr lvl="0" rtl="0">
              <a:lnSpc>
                <a:spcPct val="100000"/>
              </a:lnSpc>
              <a:spcBef>
                <a:spcPts val="0"/>
              </a:spcBef>
              <a:spcAft>
                <a:spcPts val="0"/>
              </a:spcAft>
              <a:buNone/>
            </a:pPr>
            <a:endParaRPr/>
          </a:p>
          <a:p>
            <a:pPr lvl="0" rtl="0">
              <a:lnSpc>
                <a:spcPct val="100000"/>
              </a:lnSpc>
              <a:spcBef>
                <a:spcPts val="0"/>
              </a:spcBef>
              <a:spcAft>
                <a:spcPts val="0"/>
              </a:spcAft>
              <a:buNone/>
            </a:pPr>
            <a:r>
              <a:rPr lang="en" sz="1500" b="1"/>
              <a:t>IX. Disposability</a:t>
            </a:r>
          </a:p>
          <a:p>
            <a:pPr lvl="0" rtl="0">
              <a:lnSpc>
                <a:spcPct val="100000"/>
              </a:lnSpc>
              <a:spcBef>
                <a:spcPts val="0"/>
              </a:spcBef>
              <a:spcAft>
                <a:spcPts val="0"/>
              </a:spcAft>
              <a:buNone/>
            </a:pPr>
            <a:r>
              <a:rPr lang="en"/>
              <a:t>Maximize robustness with fast startup and graceful shutdown</a:t>
            </a:r>
          </a:p>
          <a:p>
            <a:pPr lvl="0" rtl="0">
              <a:lnSpc>
                <a:spcPct val="100000"/>
              </a:lnSpc>
              <a:spcBef>
                <a:spcPts val="0"/>
              </a:spcBef>
              <a:spcAft>
                <a:spcPts val="0"/>
              </a:spcAft>
              <a:buNone/>
            </a:pPr>
            <a:endParaRPr/>
          </a:p>
          <a:p>
            <a:pPr lvl="0" rtl="0">
              <a:lnSpc>
                <a:spcPct val="100000"/>
              </a:lnSpc>
              <a:spcBef>
                <a:spcPts val="0"/>
              </a:spcBef>
              <a:spcAft>
                <a:spcPts val="0"/>
              </a:spcAft>
              <a:buNone/>
            </a:pPr>
            <a:r>
              <a:rPr lang="en" sz="1500" b="1"/>
              <a:t>X. Dev/prod parity</a:t>
            </a:r>
          </a:p>
          <a:p>
            <a:pPr lvl="0" rtl="0">
              <a:lnSpc>
                <a:spcPct val="100000"/>
              </a:lnSpc>
              <a:spcBef>
                <a:spcPts val="0"/>
              </a:spcBef>
              <a:spcAft>
                <a:spcPts val="0"/>
              </a:spcAft>
              <a:buNone/>
            </a:pPr>
            <a:r>
              <a:rPr lang="en"/>
              <a:t>Keep development, staging, and production as similar as possible</a:t>
            </a:r>
          </a:p>
          <a:p>
            <a:pPr lvl="0" rtl="0">
              <a:lnSpc>
                <a:spcPct val="100000"/>
              </a:lnSpc>
              <a:spcBef>
                <a:spcPts val="0"/>
              </a:spcBef>
              <a:spcAft>
                <a:spcPts val="0"/>
              </a:spcAft>
              <a:buNone/>
            </a:pPr>
            <a:endParaRPr/>
          </a:p>
          <a:p>
            <a:pPr lvl="0" rtl="0">
              <a:lnSpc>
                <a:spcPct val="100000"/>
              </a:lnSpc>
              <a:spcBef>
                <a:spcPts val="0"/>
              </a:spcBef>
              <a:spcAft>
                <a:spcPts val="0"/>
              </a:spcAft>
              <a:buNone/>
            </a:pPr>
            <a:r>
              <a:rPr lang="en" sz="1500" b="1"/>
              <a:t>XI. Logs</a:t>
            </a:r>
          </a:p>
          <a:p>
            <a:pPr lvl="0" rtl="0">
              <a:lnSpc>
                <a:spcPct val="100000"/>
              </a:lnSpc>
              <a:spcBef>
                <a:spcPts val="0"/>
              </a:spcBef>
              <a:spcAft>
                <a:spcPts val="0"/>
              </a:spcAft>
              <a:buNone/>
            </a:pPr>
            <a:r>
              <a:rPr lang="en"/>
              <a:t>Treat logs as event streams</a:t>
            </a:r>
          </a:p>
          <a:p>
            <a:pPr lvl="0" rtl="0">
              <a:lnSpc>
                <a:spcPct val="100000"/>
              </a:lnSpc>
              <a:spcBef>
                <a:spcPts val="0"/>
              </a:spcBef>
              <a:spcAft>
                <a:spcPts val="0"/>
              </a:spcAft>
              <a:buNone/>
            </a:pPr>
            <a:endParaRPr/>
          </a:p>
          <a:p>
            <a:pPr lvl="0" rtl="0">
              <a:lnSpc>
                <a:spcPct val="100000"/>
              </a:lnSpc>
              <a:spcBef>
                <a:spcPts val="0"/>
              </a:spcBef>
              <a:spcAft>
                <a:spcPts val="0"/>
              </a:spcAft>
              <a:buNone/>
            </a:pPr>
            <a:r>
              <a:rPr lang="en" sz="1500" b="1"/>
              <a:t>XII. Admin processes</a:t>
            </a:r>
          </a:p>
          <a:p>
            <a:pPr lvl="0" rtl="0">
              <a:lnSpc>
                <a:spcPct val="100000"/>
              </a:lnSpc>
              <a:spcBef>
                <a:spcPts val="0"/>
              </a:spcBef>
              <a:spcAft>
                <a:spcPts val="0"/>
              </a:spcAft>
              <a:buNone/>
            </a:pPr>
            <a:r>
              <a:rPr lang="en"/>
              <a:t>Run admin/management tasks as one-off processes</a:t>
            </a:r>
          </a:p>
        </p:txBody>
      </p:sp>
      <p:sp>
        <p:nvSpPr>
          <p:cNvPr id="329" name="Shape 329"/>
          <p:cNvSpPr txBox="1"/>
          <p:nvPr/>
        </p:nvSpPr>
        <p:spPr>
          <a:xfrm>
            <a:off x="6135725" y="227475"/>
            <a:ext cx="2931000" cy="393900"/>
          </a:xfrm>
          <a:prstGeom prst="rect">
            <a:avLst/>
          </a:prstGeom>
          <a:noFill/>
          <a:ln>
            <a:noFill/>
          </a:ln>
        </p:spPr>
        <p:txBody>
          <a:bodyPr wrap="square" lIns="91425" tIns="91425" rIns="91425" bIns="91425" anchor="ctr" anchorCtr="0">
            <a:noAutofit/>
          </a:bodyPr>
          <a:lstStyle/>
          <a:p>
            <a:pPr lvl="0" algn="r" rtl="0">
              <a:lnSpc>
                <a:spcPct val="115000"/>
              </a:lnSpc>
              <a:spcBef>
                <a:spcPts val="0"/>
              </a:spcBef>
              <a:buNone/>
            </a:pPr>
            <a:r>
              <a:rPr lang="en">
                <a:solidFill>
                  <a:srgbClr val="4D4D4D"/>
                </a:solidFill>
              </a:rPr>
              <a:t>http://12factor.net</a:t>
            </a:r>
          </a:p>
        </p:txBody>
      </p:sp>
      <p:sp>
        <p:nvSpPr>
          <p:cNvPr id="330" name="Shape 330"/>
          <p:cNvSpPr/>
          <p:nvPr/>
        </p:nvSpPr>
        <p:spPr>
          <a:xfrm>
            <a:off x="198100" y="827775"/>
            <a:ext cx="1167300" cy="311400"/>
          </a:xfrm>
          <a:prstGeom prst="roundRect">
            <a:avLst>
              <a:gd name="adj" fmla="val 16667"/>
            </a:avLst>
          </a:prstGeom>
          <a:noFill/>
          <a:ln w="28575" cap="flat" cmpd="sng">
            <a:solidFill>
              <a:srgbClr val="E69138"/>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1" name="Shape 331"/>
          <p:cNvSpPr/>
          <p:nvPr/>
        </p:nvSpPr>
        <p:spPr>
          <a:xfrm>
            <a:off x="192475" y="1443243"/>
            <a:ext cx="1618800" cy="311400"/>
          </a:xfrm>
          <a:prstGeom prst="roundRect">
            <a:avLst>
              <a:gd name="adj" fmla="val 16667"/>
            </a:avLst>
          </a:prstGeom>
          <a:noFill/>
          <a:ln w="28575" cap="flat" cmpd="sng">
            <a:solidFill>
              <a:srgbClr val="E69138"/>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2" name="Shape 332"/>
          <p:cNvSpPr/>
          <p:nvPr/>
        </p:nvSpPr>
        <p:spPr>
          <a:xfrm>
            <a:off x="192475" y="2069644"/>
            <a:ext cx="996000" cy="311400"/>
          </a:xfrm>
          <a:prstGeom prst="roundRect">
            <a:avLst>
              <a:gd name="adj" fmla="val 16667"/>
            </a:avLst>
          </a:prstGeom>
          <a:noFill/>
          <a:ln w="28575" cap="flat" cmpd="sng">
            <a:solidFill>
              <a:srgbClr val="E69138"/>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3" name="Shape 333"/>
          <p:cNvSpPr/>
          <p:nvPr/>
        </p:nvSpPr>
        <p:spPr>
          <a:xfrm>
            <a:off x="192475" y="2694808"/>
            <a:ext cx="1901700" cy="311400"/>
          </a:xfrm>
          <a:prstGeom prst="roundRect">
            <a:avLst>
              <a:gd name="adj" fmla="val 16667"/>
            </a:avLst>
          </a:prstGeom>
          <a:noFill/>
          <a:ln w="28575" cap="flat" cmpd="sng">
            <a:solidFill>
              <a:srgbClr val="E69138"/>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4" name="Shape 334"/>
          <p:cNvSpPr/>
          <p:nvPr/>
        </p:nvSpPr>
        <p:spPr>
          <a:xfrm>
            <a:off x="192475" y="3934281"/>
            <a:ext cx="1335600" cy="311400"/>
          </a:xfrm>
          <a:prstGeom prst="roundRect">
            <a:avLst>
              <a:gd name="adj" fmla="val 16667"/>
            </a:avLst>
          </a:prstGeom>
          <a:noFill/>
          <a:ln w="28575" cap="flat" cmpd="sng">
            <a:solidFill>
              <a:srgbClr val="E69138"/>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5" name="Shape 335"/>
          <p:cNvSpPr/>
          <p:nvPr/>
        </p:nvSpPr>
        <p:spPr>
          <a:xfrm>
            <a:off x="4750000" y="3715586"/>
            <a:ext cx="867600" cy="311400"/>
          </a:xfrm>
          <a:prstGeom prst="roundRect">
            <a:avLst>
              <a:gd name="adj" fmla="val 16667"/>
            </a:avLst>
          </a:prstGeom>
          <a:noFill/>
          <a:ln w="28575" cap="flat" cmpd="sng">
            <a:solidFill>
              <a:srgbClr val="E69138"/>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6" name="Shape 336"/>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What is a Microservice?</a:t>
            </a:r>
          </a:p>
        </p:txBody>
      </p:sp>
      <p:sp>
        <p:nvSpPr>
          <p:cNvPr id="342" name="Shape 342"/>
          <p:cNvSpPr txBox="1">
            <a:spLocks noGrp="1"/>
          </p:cNvSpPr>
          <p:nvPr>
            <p:ph type="body" idx="1"/>
          </p:nvPr>
        </p:nvSpPr>
        <p:spPr>
          <a:xfrm>
            <a:off x="573475" y="2069725"/>
            <a:ext cx="4986300" cy="1514100"/>
          </a:xfrm>
          <a:prstGeom prst="rect">
            <a:avLst/>
          </a:prstGeom>
        </p:spPr>
        <p:txBody>
          <a:bodyPr wrap="square" lIns="91425" tIns="91425" rIns="91425" bIns="91425" anchor="t" anchorCtr="0">
            <a:noAutofit/>
          </a:bodyPr>
          <a:lstStyle/>
          <a:p>
            <a:pPr lvl="0" rtl="0">
              <a:lnSpc>
                <a:spcPct val="100000"/>
              </a:lnSpc>
              <a:spcBef>
                <a:spcPts val="1200"/>
              </a:spcBef>
              <a:spcAft>
                <a:spcPts val="1200"/>
              </a:spcAft>
              <a:buNone/>
            </a:pPr>
            <a:r>
              <a:rPr lang="en" sz="2400" b="1" u="sng"/>
              <a:t>Loosely coupled</a:t>
            </a:r>
            <a:r>
              <a:rPr lang="en" sz="2400"/>
              <a:t> service oriented architecture with </a:t>
            </a:r>
            <a:r>
              <a:rPr lang="en" sz="2400" b="1" u="sng"/>
              <a:t>bounded contexts</a:t>
            </a:r>
          </a:p>
          <a:p>
            <a:pPr marL="457200" lvl="0" indent="-323850" algn="r" rtl="0">
              <a:lnSpc>
                <a:spcPct val="100000"/>
              </a:lnSpc>
              <a:spcBef>
                <a:spcPts val="1200"/>
              </a:spcBef>
              <a:spcAft>
                <a:spcPts val="1200"/>
              </a:spcAft>
              <a:buSzPct val="100000"/>
              <a:buChar char="-"/>
            </a:pPr>
            <a:r>
              <a:rPr lang="en" sz="1500" i="1"/>
              <a:t>Adrian Cockcroft</a:t>
            </a:r>
          </a:p>
        </p:txBody>
      </p:sp>
      <p:sp>
        <p:nvSpPr>
          <p:cNvPr id="343" name="Shape 343"/>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None/>
            </a:pPr>
            <a:endParaRPr/>
          </a:p>
          <a:p>
            <a:pPr lvl="0" rtl="0">
              <a:spcBef>
                <a:spcPts val="0"/>
              </a:spcBef>
              <a:buNone/>
            </a:pPr>
            <a:endParaRPr/>
          </a:p>
          <a:p>
            <a:pPr marL="457200" lvl="0" indent="-311150" rtl="0">
              <a:spcBef>
                <a:spcPts val="0"/>
              </a:spcBef>
              <a:buClr>
                <a:srgbClr val="00AE9E"/>
              </a:buClr>
              <a:buChar char="●"/>
            </a:pPr>
            <a:r>
              <a:rPr lang="en">
                <a:solidFill>
                  <a:srgbClr val="00AE9E"/>
                </a:solidFill>
              </a:rPr>
              <a:t>Reactive Design</a:t>
            </a:r>
          </a:p>
          <a:p>
            <a:pPr marL="457200" lvl="0" indent="-311150" rtl="0">
              <a:spcBef>
                <a:spcPts val="0"/>
              </a:spcBef>
              <a:buClr>
                <a:srgbClr val="00AE9E"/>
              </a:buClr>
              <a:buChar char="●"/>
            </a:pPr>
            <a:r>
              <a:rPr lang="en"/>
              <a:t>12 Factor Apps</a:t>
            </a:r>
          </a:p>
          <a:p>
            <a:pPr marL="457200" lvl="0" indent="-311150" rtl="0">
              <a:spcBef>
                <a:spcPts val="0"/>
              </a:spcBef>
              <a:buClr>
                <a:srgbClr val="00AE9E"/>
              </a:buClr>
              <a:buChar char="●"/>
            </a:pPr>
            <a:r>
              <a:rPr lang="en">
                <a:solidFill>
                  <a:srgbClr val="000000"/>
                </a:solidFill>
              </a:rPr>
              <a:t>Microservices</a:t>
            </a:r>
          </a:p>
          <a:p>
            <a:pPr marL="457200" lvl="0" indent="-311150" rtl="0">
              <a:spcBef>
                <a:spcPts val="0"/>
              </a:spcBef>
              <a:buClr>
                <a:srgbClr val="00AE9E"/>
              </a:buClr>
              <a:buChar char="●"/>
            </a:pPr>
            <a:r>
              <a:rPr lang="en"/>
              <a:t>Design Patterns</a:t>
            </a:r>
          </a:p>
        </p:txBody>
      </p:sp>
      <p:sp>
        <p:nvSpPr>
          <p:cNvPr id="344" name="Shape 344"/>
          <p:cNvSpPr/>
          <p:nvPr/>
        </p:nvSpPr>
        <p:spPr>
          <a:xfrm>
            <a:off x="63908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WHAT</a:t>
            </a:r>
          </a:p>
        </p:txBody>
      </p:sp>
      <p:sp>
        <p:nvSpPr>
          <p:cNvPr id="345" name="Shape 345"/>
          <p:cNvSpPr txBox="1"/>
          <p:nvPr/>
        </p:nvSpPr>
        <p:spPr>
          <a:xfrm>
            <a:off x="254700" y="1457200"/>
            <a:ext cx="3396000" cy="606000"/>
          </a:xfrm>
          <a:prstGeom prst="rect">
            <a:avLst/>
          </a:prstGeom>
          <a:noFill/>
          <a:ln w="9525" cap="flat" cmpd="sng">
            <a:solidFill>
              <a:srgbClr val="000000"/>
            </a:solidFill>
            <a:prstDash val="dash"/>
            <a:round/>
            <a:headEnd type="none" w="med" len="med"/>
            <a:tailEnd type="none" w="med" len="med"/>
          </a:ln>
        </p:spPr>
        <p:txBody>
          <a:bodyPr wrap="square" lIns="91425" tIns="91425" rIns="91425" bIns="91425" anchor="ctr" anchorCtr="0">
            <a:noAutofit/>
          </a:bodyPr>
          <a:lstStyle/>
          <a:p>
            <a:pPr lvl="0" algn="ctr" rtl="0">
              <a:lnSpc>
                <a:spcPct val="115000"/>
              </a:lnSpc>
              <a:spcBef>
                <a:spcPts val="0"/>
              </a:spcBef>
              <a:buNone/>
            </a:pPr>
            <a:r>
              <a:rPr lang="en">
                <a:solidFill>
                  <a:srgbClr val="434343"/>
                </a:solidFill>
              </a:rPr>
              <a:t>If services have to be updated together,</a:t>
            </a:r>
          </a:p>
          <a:p>
            <a:pPr lvl="0" algn="ctr" rtl="0">
              <a:lnSpc>
                <a:spcPct val="115000"/>
              </a:lnSpc>
              <a:spcBef>
                <a:spcPts val="0"/>
              </a:spcBef>
              <a:buNone/>
            </a:pPr>
            <a:r>
              <a:rPr lang="en">
                <a:solidFill>
                  <a:srgbClr val="434343"/>
                </a:solidFill>
              </a:rPr>
              <a:t>they’re not loosely coupled!</a:t>
            </a:r>
          </a:p>
        </p:txBody>
      </p:sp>
      <p:sp>
        <p:nvSpPr>
          <p:cNvPr id="346" name="Shape 346"/>
          <p:cNvSpPr txBox="1"/>
          <p:nvPr/>
        </p:nvSpPr>
        <p:spPr>
          <a:xfrm>
            <a:off x="1973925" y="3742750"/>
            <a:ext cx="3951900" cy="606000"/>
          </a:xfrm>
          <a:prstGeom prst="rect">
            <a:avLst/>
          </a:prstGeom>
          <a:noFill/>
          <a:ln w="9525" cap="flat" cmpd="sng">
            <a:solidFill>
              <a:srgbClr val="000000"/>
            </a:solidFill>
            <a:prstDash val="dash"/>
            <a:round/>
            <a:headEnd type="none" w="med" len="med"/>
            <a:tailEnd type="none" w="med" len="med"/>
          </a:ln>
        </p:spPr>
        <p:txBody>
          <a:bodyPr wrap="square" lIns="91425" tIns="91425" rIns="91425" bIns="91425" anchor="ctr" anchorCtr="0">
            <a:noAutofit/>
          </a:bodyPr>
          <a:lstStyle/>
          <a:p>
            <a:pPr lvl="0" algn="ctr" rtl="0">
              <a:lnSpc>
                <a:spcPct val="115000"/>
              </a:lnSpc>
              <a:spcBef>
                <a:spcPts val="0"/>
              </a:spcBef>
              <a:buNone/>
            </a:pPr>
            <a:r>
              <a:rPr lang="en">
                <a:solidFill>
                  <a:srgbClr val="434343"/>
                </a:solidFill>
              </a:rPr>
              <a:t>If you have to know about surrounding services,</a:t>
            </a:r>
          </a:p>
          <a:p>
            <a:pPr lvl="0" algn="ctr" rtl="0">
              <a:lnSpc>
                <a:spcPct val="115000"/>
              </a:lnSpc>
              <a:spcBef>
                <a:spcPts val="0"/>
              </a:spcBef>
              <a:buNone/>
            </a:pPr>
            <a:r>
              <a:rPr lang="en">
                <a:solidFill>
                  <a:srgbClr val="434343"/>
                </a:solidFill>
              </a:rPr>
              <a:t>you don’t have a bounded context</a:t>
            </a:r>
          </a:p>
        </p:txBody>
      </p:sp>
      <p:sp>
        <p:nvSpPr>
          <p:cNvPr id="347" name="Shape 347"/>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15</a:t>
            </a:fld>
            <a:endParaRPr lang="en"/>
          </a:p>
        </p:txBody>
      </p:sp>
      <p:sp>
        <p:nvSpPr>
          <p:cNvPr id="348" name="Shape 348"/>
          <p:cNvSpPr txBox="1"/>
          <p:nvPr/>
        </p:nvSpPr>
        <p:spPr>
          <a:xfrm>
            <a:off x="190500" y="624363"/>
            <a:ext cx="8796300" cy="288600"/>
          </a:xfrm>
          <a:prstGeom prst="rect">
            <a:avLst/>
          </a:prstGeom>
          <a:noFill/>
          <a:ln>
            <a:noFill/>
          </a:ln>
        </p:spPr>
        <p:txBody>
          <a:bodyPr wrap="square" lIns="91425" tIns="45700" rIns="91425" bIns="45700" anchor="t" anchorCtr="0">
            <a:noAutofit/>
          </a:bodyPr>
          <a:lstStyle/>
          <a:p>
            <a:pPr lvl="0" rtl="0">
              <a:spcBef>
                <a:spcPts val="0"/>
              </a:spcBef>
              <a:buNone/>
            </a:pPr>
            <a:r>
              <a:rPr lang="en" sz="1800">
                <a:solidFill>
                  <a:srgbClr val="7F7F7F"/>
                </a:solidFill>
              </a:rPr>
              <a:t>A Modern Approach to Software Architecture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Why Now? Shorter Cycle Times</a:t>
            </a:r>
          </a:p>
        </p:txBody>
      </p:sp>
      <p:sp>
        <p:nvSpPr>
          <p:cNvPr id="354" name="Shape 354"/>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16</a:t>
            </a:fld>
            <a:endParaRPr lang="en"/>
          </a:p>
        </p:txBody>
      </p:sp>
      <p:sp>
        <p:nvSpPr>
          <p:cNvPr id="355" name="Shape 355"/>
          <p:cNvSpPr/>
          <p:nvPr/>
        </p:nvSpPr>
        <p:spPr>
          <a:xfrm>
            <a:off x="5580617" y="1051668"/>
            <a:ext cx="1599000" cy="3109500"/>
          </a:xfrm>
          <a:prstGeom prst="roundRect">
            <a:avLst>
              <a:gd name="adj" fmla="val 16667"/>
            </a:avLst>
          </a:prstGeom>
          <a:solidFill>
            <a:srgbClr val="01786E"/>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356" name="Shape 356"/>
          <p:cNvSpPr txBox="1"/>
          <p:nvPr/>
        </p:nvSpPr>
        <p:spPr>
          <a:xfrm>
            <a:off x="190500" y="580994"/>
            <a:ext cx="8796300" cy="288600"/>
          </a:xfrm>
          <a:prstGeom prst="rect">
            <a:avLst/>
          </a:prstGeom>
          <a:noFill/>
          <a:ln>
            <a:noFill/>
          </a:ln>
        </p:spPr>
        <p:txBody>
          <a:bodyPr wrap="square" lIns="91425" tIns="45700" rIns="91425" bIns="45700" anchor="t" anchorCtr="0">
            <a:noAutofit/>
          </a:bodyPr>
          <a:lstStyle/>
          <a:p>
            <a:pPr lvl="0" rtl="0">
              <a:spcBef>
                <a:spcPts val="0"/>
              </a:spcBef>
              <a:buNone/>
            </a:pPr>
            <a:r>
              <a:rPr lang="en" sz="1800">
                <a:solidFill>
                  <a:srgbClr val="7F7F7F"/>
                </a:solidFill>
              </a:rPr>
              <a:t>Converging Trends</a:t>
            </a:r>
          </a:p>
        </p:txBody>
      </p:sp>
      <p:sp>
        <p:nvSpPr>
          <p:cNvPr id="357" name="Shape 357"/>
          <p:cNvSpPr/>
          <p:nvPr/>
        </p:nvSpPr>
        <p:spPr>
          <a:xfrm rot="-5400000">
            <a:off x="6985474" y="2403316"/>
            <a:ext cx="2871900" cy="365700"/>
          </a:xfrm>
          <a:prstGeom prst="roundRect">
            <a:avLst>
              <a:gd name="adj" fmla="val 16667"/>
            </a:avLst>
          </a:prstGeom>
          <a:solidFill>
            <a:srgbClr val="01786E"/>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400" b="1">
                <a:solidFill>
                  <a:srgbClr val="FFFFFF"/>
                </a:solidFill>
              </a:rPr>
              <a:t>Cloud Native Software</a:t>
            </a:r>
          </a:p>
        </p:txBody>
      </p:sp>
      <p:sp>
        <p:nvSpPr>
          <p:cNvPr id="358" name="Shape 358"/>
          <p:cNvSpPr txBox="1"/>
          <p:nvPr/>
        </p:nvSpPr>
        <p:spPr>
          <a:xfrm>
            <a:off x="5604546" y="1193922"/>
            <a:ext cx="740700"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FFFFFF"/>
                </a:solidFill>
                <a:latin typeface="Arial"/>
                <a:ea typeface="Arial"/>
                <a:cs typeface="Arial"/>
                <a:sym typeface="Arial"/>
              </a:rPr>
              <a:t>DevOps</a:t>
            </a:r>
          </a:p>
        </p:txBody>
      </p:sp>
      <p:sp>
        <p:nvSpPr>
          <p:cNvPr id="359" name="Shape 359"/>
          <p:cNvSpPr txBox="1"/>
          <p:nvPr/>
        </p:nvSpPr>
        <p:spPr>
          <a:xfrm>
            <a:off x="5579772" y="2862652"/>
            <a:ext cx="732300" cy="4617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FFFFFF"/>
                </a:solidFill>
                <a:latin typeface="Arial"/>
                <a:ea typeface="Arial"/>
                <a:cs typeface="Arial"/>
                <a:sym typeface="Arial"/>
              </a:rPr>
              <a:t>CI/CD</a:t>
            </a:r>
          </a:p>
          <a:p>
            <a:pPr marL="0" marR="0" lvl="0" indent="0" algn="l" rtl="0">
              <a:spcBef>
                <a:spcPts val="0"/>
              </a:spcBef>
              <a:buSzPct val="25000"/>
              <a:buNone/>
            </a:pPr>
            <a:r>
              <a:rPr lang="en" sz="1200">
                <a:solidFill>
                  <a:srgbClr val="FFFFFF"/>
                </a:solidFill>
                <a:latin typeface="Arial"/>
                <a:ea typeface="Arial"/>
                <a:cs typeface="Arial"/>
                <a:sym typeface="Arial"/>
              </a:rPr>
              <a:t>Pipeline</a:t>
            </a:r>
          </a:p>
        </p:txBody>
      </p:sp>
      <p:sp>
        <p:nvSpPr>
          <p:cNvPr id="360" name="Shape 360"/>
          <p:cNvSpPr txBox="1"/>
          <p:nvPr/>
        </p:nvSpPr>
        <p:spPr>
          <a:xfrm>
            <a:off x="5590711" y="3711704"/>
            <a:ext cx="1125300"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FFFFFF"/>
                </a:solidFill>
                <a:latin typeface="Arial"/>
                <a:ea typeface="Arial"/>
                <a:cs typeface="Arial"/>
                <a:sym typeface="Arial"/>
              </a:rPr>
              <a:t>Microservices</a:t>
            </a:r>
          </a:p>
        </p:txBody>
      </p:sp>
      <p:sp>
        <p:nvSpPr>
          <p:cNvPr id="361" name="Shape 361"/>
          <p:cNvSpPr txBox="1"/>
          <p:nvPr/>
        </p:nvSpPr>
        <p:spPr>
          <a:xfrm>
            <a:off x="5580917" y="2057132"/>
            <a:ext cx="928800"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FFFFFF"/>
                </a:solidFill>
                <a:latin typeface="Arial"/>
                <a:ea typeface="Arial"/>
                <a:cs typeface="Arial"/>
                <a:sym typeface="Arial"/>
              </a:rPr>
              <a:t>Containers</a:t>
            </a:r>
          </a:p>
        </p:txBody>
      </p:sp>
      <p:sp>
        <p:nvSpPr>
          <p:cNvPr id="362" name="Shape 362"/>
          <p:cNvSpPr/>
          <p:nvPr/>
        </p:nvSpPr>
        <p:spPr>
          <a:xfrm>
            <a:off x="1814701" y="1007776"/>
            <a:ext cx="914400" cy="914400"/>
          </a:xfrm>
          <a:prstGeom prst="rect">
            <a:avLst/>
          </a:prstGeom>
          <a:solidFill>
            <a:srgbClr val="B3B3B3"/>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200">
                <a:solidFill>
                  <a:srgbClr val="000000"/>
                </a:solidFill>
                <a:latin typeface="Arial"/>
                <a:ea typeface="Arial"/>
                <a:cs typeface="Arial"/>
                <a:sym typeface="Arial"/>
              </a:rPr>
              <a:t>Software is Eating the World</a:t>
            </a:r>
          </a:p>
        </p:txBody>
      </p:sp>
      <p:sp>
        <p:nvSpPr>
          <p:cNvPr id="363" name="Shape 363"/>
          <p:cNvSpPr/>
          <p:nvPr/>
        </p:nvSpPr>
        <p:spPr>
          <a:xfrm>
            <a:off x="1605828" y="2452199"/>
            <a:ext cx="1371600" cy="548700"/>
          </a:xfrm>
          <a:prstGeom prst="rect">
            <a:avLst/>
          </a:prstGeom>
          <a:solidFill>
            <a:srgbClr val="B3B3B3"/>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200">
                <a:solidFill>
                  <a:srgbClr val="000000"/>
                </a:solidFill>
                <a:latin typeface="Arial"/>
                <a:ea typeface="Arial"/>
                <a:cs typeface="Arial"/>
                <a:sym typeface="Arial"/>
              </a:rPr>
              <a:t>Digital Transformation</a:t>
            </a:r>
          </a:p>
        </p:txBody>
      </p:sp>
      <p:sp>
        <p:nvSpPr>
          <p:cNvPr id="364" name="Shape 364"/>
          <p:cNvSpPr/>
          <p:nvPr/>
        </p:nvSpPr>
        <p:spPr>
          <a:xfrm>
            <a:off x="1834864" y="3513409"/>
            <a:ext cx="914400" cy="914400"/>
          </a:xfrm>
          <a:prstGeom prst="rect">
            <a:avLst/>
          </a:prstGeom>
          <a:solidFill>
            <a:srgbClr val="B3B3B3"/>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200">
                <a:solidFill>
                  <a:srgbClr val="000000"/>
                </a:solidFill>
                <a:latin typeface="Arial"/>
                <a:ea typeface="Arial"/>
                <a:cs typeface="Arial"/>
                <a:sym typeface="Arial"/>
              </a:rPr>
              <a:t>Develop More Software, Better/</a:t>
            </a:r>
            <a:br>
              <a:rPr lang="en" sz="1200">
                <a:solidFill>
                  <a:srgbClr val="000000"/>
                </a:solidFill>
                <a:latin typeface="Arial"/>
                <a:ea typeface="Arial"/>
                <a:cs typeface="Arial"/>
                <a:sym typeface="Arial"/>
              </a:rPr>
            </a:br>
            <a:r>
              <a:rPr lang="en" sz="1200">
                <a:solidFill>
                  <a:srgbClr val="000000"/>
                </a:solidFill>
                <a:latin typeface="Arial"/>
                <a:ea typeface="Arial"/>
                <a:cs typeface="Arial"/>
                <a:sym typeface="Arial"/>
              </a:rPr>
              <a:t>Faster</a:t>
            </a:r>
          </a:p>
        </p:txBody>
      </p:sp>
      <p:sp>
        <p:nvSpPr>
          <p:cNvPr id="365" name="Shape 365"/>
          <p:cNvSpPr/>
          <p:nvPr/>
        </p:nvSpPr>
        <p:spPr>
          <a:xfrm>
            <a:off x="3110381" y="3579107"/>
            <a:ext cx="1828800" cy="548700"/>
          </a:xfrm>
          <a:prstGeom prst="rect">
            <a:avLst/>
          </a:prstGeom>
          <a:solidFill>
            <a:srgbClr val="B3B3B3"/>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200">
                <a:solidFill>
                  <a:srgbClr val="000000"/>
                </a:solidFill>
                <a:latin typeface="Arial"/>
                <a:ea typeface="Arial"/>
                <a:cs typeface="Arial"/>
                <a:sym typeface="Arial"/>
              </a:rPr>
              <a:t>1. Monolith complexity slows rapid, incremental development</a:t>
            </a:r>
          </a:p>
        </p:txBody>
      </p:sp>
      <p:sp>
        <p:nvSpPr>
          <p:cNvPr id="366" name="Shape 366"/>
          <p:cNvSpPr/>
          <p:nvPr/>
        </p:nvSpPr>
        <p:spPr>
          <a:xfrm>
            <a:off x="3114831" y="2819256"/>
            <a:ext cx="1828800" cy="548700"/>
          </a:xfrm>
          <a:prstGeom prst="rect">
            <a:avLst/>
          </a:prstGeom>
          <a:solidFill>
            <a:srgbClr val="B3B3B3"/>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200">
                <a:solidFill>
                  <a:srgbClr val="000000"/>
                </a:solidFill>
                <a:latin typeface="Arial"/>
                <a:ea typeface="Arial"/>
                <a:cs typeface="Arial"/>
                <a:sym typeface="Arial"/>
              </a:rPr>
              <a:t>2. Cannot build/test quickly</a:t>
            </a:r>
          </a:p>
        </p:txBody>
      </p:sp>
      <p:sp>
        <p:nvSpPr>
          <p:cNvPr id="367" name="Shape 367"/>
          <p:cNvSpPr/>
          <p:nvPr/>
        </p:nvSpPr>
        <p:spPr>
          <a:xfrm>
            <a:off x="3113966" y="1799908"/>
            <a:ext cx="1828800" cy="782400"/>
          </a:xfrm>
          <a:prstGeom prst="rect">
            <a:avLst/>
          </a:prstGeom>
          <a:solidFill>
            <a:srgbClr val="B3B3B3"/>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200">
                <a:solidFill>
                  <a:srgbClr val="000000"/>
                </a:solidFill>
                <a:latin typeface="Arial"/>
                <a:ea typeface="Arial"/>
                <a:cs typeface="Arial"/>
                <a:sym typeface="Arial"/>
              </a:rPr>
              <a:t>3. Cannot provision on-demand, elastic compute capacity quickly.</a:t>
            </a:r>
          </a:p>
        </p:txBody>
      </p:sp>
      <p:sp>
        <p:nvSpPr>
          <p:cNvPr id="368" name="Shape 368"/>
          <p:cNvSpPr/>
          <p:nvPr/>
        </p:nvSpPr>
        <p:spPr>
          <a:xfrm>
            <a:off x="3113114" y="1058059"/>
            <a:ext cx="1828800" cy="548700"/>
          </a:xfrm>
          <a:prstGeom prst="rect">
            <a:avLst/>
          </a:prstGeom>
          <a:solidFill>
            <a:srgbClr val="B3B3B3"/>
          </a:solidFill>
          <a:ln w="9525" cap="flat" cmpd="sng">
            <a:solidFill>
              <a:srgbClr val="008673"/>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200">
                <a:solidFill>
                  <a:srgbClr val="000000"/>
                </a:solidFill>
                <a:latin typeface="Arial"/>
                <a:ea typeface="Arial"/>
                <a:cs typeface="Arial"/>
                <a:sym typeface="Arial"/>
              </a:rPr>
              <a:t>4. Cannot deploy  and manage quickly</a:t>
            </a:r>
          </a:p>
        </p:txBody>
      </p:sp>
      <p:sp>
        <p:nvSpPr>
          <p:cNvPr id="369" name="Shape 369"/>
          <p:cNvSpPr txBox="1"/>
          <p:nvPr/>
        </p:nvSpPr>
        <p:spPr>
          <a:xfrm>
            <a:off x="476332" y="1204874"/>
            <a:ext cx="9828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1400" b="1">
                <a:solidFill>
                  <a:srgbClr val="000000"/>
                </a:solidFill>
                <a:latin typeface="Arial"/>
                <a:ea typeface="Arial"/>
                <a:cs typeface="Arial"/>
                <a:sym typeface="Arial"/>
              </a:rPr>
              <a:t>Business</a:t>
            </a:r>
          </a:p>
          <a:p>
            <a:pPr marL="0" marR="0" lvl="0" indent="0" algn="ctr" rtl="0">
              <a:spcBef>
                <a:spcPts val="0"/>
              </a:spcBef>
              <a:buSzPct val="25000"/>
              <a:buNone/>
            </a:pPr>
            <a:r>
              <a:rPr lang="en" sz="1400" b="1">
                <a:solidFill>
                  <a:srgbClr val="000000"/>
                </a:solidFill>
                <a:latin typeface="Arial"/>
                <a:ea typeface="Arial"/>
                <a:cs typeface="Arial"/>
                <a:sym typeface="Arial"/>
              </a:rPr>
              <a:t>Trend</a:t>
            </a:r>
          </a:p>
        </p:txBody>
      </p:sp>
      <p:sp>
        <p:nvSpPr>
          <p:cNvPr id="370" name="Shape 370"/>
          <p:cNvSpPr txBox="1"/>
          <p:nvPr/>
        </p:nvSpPr>
        <p:spPr>
          <a:xfrm>
            <a:off x="471168" y="2464057"/>
            <a:ext cx="10728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1400" b="1">
                <a:solidFill>
                  <a:srgbClr val="000000"/>
                </a:solidFill>
                <a:latin typeface="Arial"/>
                <a:ea typeface="Arial"/>
                <a:cs typeface="Arial"/>
                <a:sym typeface="Arial"/>
              </a:rPr>
              <a:t>Enterprise</a:t>
            </a:r>
          </a:p>
          <a:p>
            <a:pPr marL="0" marR="0" lvl="0" indent="0" algn="ctr" rtl="0">
              <a:spcBef>
                <a:spcPts val="0"/>
              </a:spcBef>
              <a:buSzPct val="25000"/>
              <a:buNone/>
            </a:pPr>
            <a:r>
              <a:rPr lang="en" sz="1400" b="1">
                <a:solidFill>
                  <a:srgbClr val="000000"/>
                </a:solidFill>
                <a:latin typeface="Arial"/>
                <a:ea typeface="Arial"/>
                <a:cs typeface="Arial"/>
                <a:sym typeface="Arial"/>
              </a:rPr>
              <a:t>Initiative</a:t>
            </a:r>
          </a:p>
        </p:txBody>
      </p:sp>
      <p:sp>
        <p:nvSpPr>
          <p:cNvPr id="371" name="Shape 371"/>
          <p:cNvSpPr txBox="1"/>
          <p:nvPr/>
        </p:nvSpPr>
        <p:spPr>
          <a:xfrm>
            <a:off x="457171" y="3701339"/>
            <a:ext cx="1182300" cy="523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1400" b="1">
                <a:solidFill>
                  <a:srgbClr val="000000"/>
                </a:solidFill>
                <a:latin typeface="Arial"/>
                <a:ea typeface="Arial"/>
                <a:cs typeface="Arial"/>
                <a:sym typeface="Arial"/>
              </a:rPr>
              <a:t>Operational </a:t>
            </a:r>
          </a:p>
          <a:p>
            <a:pPr marL="0" marR="0" lvl="0" indent="0" algn="ctr" rtl="0">
              <a:spcBef>
                <a:spcPts val="0"/>
              </a:spcBef>
              <a:buSzPct val="25000"/>
              <a:buNone/>
            </a:pPr>
            <a:r>
              <a:rPr lang="en" sz="1400" b="1">
                <a:solidFill>
                  <a:srgbClr val="000000"/>
                </a:solidFill>
                <a:latin typeface="Arial"/>
                <a:ea typeface="Arial"/>
                <a:cs typeface="Arial"/>
                <a:sym typeface="Arial"/>
              </a:rPr>
              <a:t>Need</a:t>
            </a:r>
          </a:p>
        </p:txBody>
      </p:sp>
      <p:sp>
        <p:nvSpPr>
          <p:cNvPr id="372" name="Shape 372"/>
          <p:cNvSpPr txBox="1"/>
          <p:nvPr/>
        </p:nvSpPr>
        <p:spPr>
          <a:xfrm>
            <a:off x="3423968" y="4467791"/>
            <a:ext cx="1339500" cy="646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600">
                <a:solidFill>
                  <a:srgbClr val="000000"/>
                </a:solidFill>
                <a:latin typeface="Arial"/>
                <a:ea typeface="Arial"/>
                <a:cs typeface="Arial"/>
                <a:sym typeface="Arial"/>
              </a:rPr>
              <a:t>Technical </a:t>
            </a:r>
          </a:p>
          <a:p>
            <a:pPr marL="0" marR="0" lvl="0" indent="0" algn="l" rtl="0">
              <a:spcBef>
                <a:spcPts val="0"/>
              </a:spcBef>
              <a:buSzPct val="25000"/>
              <a:buNone/>
            </a:pPr>
            <a:r>
              <a:rPr lang="en" sz="1600">
                <a:solidFill>
                  <a:srgbClr val="000000"/>
                </a:solidFill>
                <a:latin typeface="Arial"/>
                <a:ea typeface="Arial"/>
                <a:cs typeface="Arial"/>
                <a:sym typeface="Arial"/>
              </a:rPr>
              <a:t>Challenges</a:t>
            </a:r>
          </a:p>
        </p:txBody>
      </p:sp>
      <p:cxnSp>
        <p:nvCxnSpPr>
          <p:cNvPr id="373" name="Shape 373"/>
          <p:cNvCxnSpPr>
            <a:stCxn id="358" idx="1"/>
            <a:endCxn id="368" idx="3"/>
          </p:cNvCxnSpPr>
          <p:nvPr/>
        </p:nvCxnSpPr>
        <p:spPr>
          <a:xfrm rot="10800000">
            <a:off x="4941846" y="1332372"/>
            <a:ext cx="662700" cy="0"/>
          </a:xfrm>
          <a:prstGeom prst="straightConnector1">
            <a:avLst/>
          </a:prstGeom>
          <a:noFill/>
          <a:ln w="28575" cap="flat" cmpd="sng">
            <a:solidFill>
              <a:srgbClr val="1155CC"/>
            </a:solidFill>
            <a:prstDash val="solid"/>
            <a:round/>
            <a:headEnd type="triangle" w="lg" len="lg"/>
            <a:tailEnd type="none" w="med" len="med"/>
          </a:ln>
        </p:spPr>
      </p:cxnSp>
      <p:cxnSp>
        <p:nvCxnSpPr>
          <p:cNvPr id="374" name="Shape 374"/>
          <p:cNvCxnSpPr>
            <a:stCxn id="361" idx="1"/>
            <a:endCxn id="367" idx="3"/>
          </p:cNvCxnSpPr>
          <p:nvPr/>
        </p:nvCxnSpPr>
        <p:spPr>
          <a:xfrm rot="10800000">
            <a:off x="4942817" y="2191082"/>
            <a:ext cx="638100" cy="4500"/>
          </a:xfrm>
          <a:prstGeom prst="straightConnector1">
            <a:avLst/>
          </a:prstGeom>
          <a:noFill/>
          <a:ln w="28575" cap="flat" cmpd="sng">
            <a:solidFill>
              <a:srgbClr val="1155CC"/>
            </a:solidFill>
            <a:prstDash val="solid"/>
            <a:round/>
            <a:headEnd type="triangle" w="lg" len="lg"/>
            <a:tailEnd type="none" w="med" len="med"/>
          </a:ln>
        </p:spPr>
      </p:cxnSp>
      <p:cxnSp>
        <p:nvCxnSpPr>
          <p:cNvPr id="375" name="Shape 375"/>
          <p:cNvCxnSpPr>
            <a:stCxn id="359" idx="1"/>
            <a:endCxn id="366" idx="3"/>
          </p:cNvCxnSpPr>
          <p:nvPr/>
        </p:nvCxnSpPr>
        <p:spPr>
          <a:xfrm rot="10800000">
            <a:off x="4943772" y="3093502"/>
            <a:ext cx="636000" cy="0"/>
          </a:xfrm>
          <a:prstGeom prst="straightConnector1">
            <a:avLst/>
          </a:prstGeom>
          <a:noFill/>
          <a:ln w="28575" cap="flat" cmpd="sng">
            <a:solidFill>
              <a:srgbClr val="1155CC"/>
            </a:solidFill>
            <a:prstDash val="solid"/>
            <a:round/>
            <a:headEnd type="triangle" w="lg" len="lg"/>
            <a:tailEnd type="none" w="med" len="med"/>
          </a:ln>
        </p:spPr>
      </p:cxnSp>
      <p:cxnSp>
        <p:nvCxnSpPr>
          <p:cNvPr id="376" name="Shape 376"/>
          <p:cNvCxnSpPr>
            <a:stCxn id="360" idx="1"/>
            <a:endCxn id="365" idx="3"/>
          </p:cNvCxnSpPr>
          <p:nvPr/>
        </p:nvCxnSpPr>
        <p:spPr>
          <a:xfrm flipH="1">
            <a:off x="4939111" y="3850154"/>
            <a:ext cx="651600" cy="3300"/>
          </a:xfrm>
          <a:prstGeom prst="straightConnector1">
            <a:avLst/>
          </a:prstGeom>
          <a:noFill/>
          <a:ln w="28575" cap="flat" cmpd="sng">
            <a:solidFill>
              <a:srgbClr val="1155CC"/>
            </a:solidFill>
            <a:prstDash val="solid"/>
            <a:round/>
            <a:headEnd type="triangle" w="lg" len="lg"/>
            <a:tailEnd type="none" w="med" len="med"/>
          </a:ln>
        </p:spPr>
      </p:cxnSp>
      <p:sp>
        <p:nvSpPr>
          <p:cNvPr id="377" name="Shape 377"/>
          <p:cNvSpPr txBox="1"/>
          <p:nvPr/>
        </p:nvSpPr>
        <p:spPr>
          <a:xfrm>
            <a:off x="5075540" y="1106413"/>
            <a:ext cx="4983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Solved</a:t>
            </a:r>
          </a:p>
        </p:txBody>
      </p:sp>
      <p:sp>
        <p:nvSpPr>
          <p:cNvPr id="378" name="Shape 378"/>
          <p:cNvSpPr txBox="1"/>
          <p:nvPr/>
        </p:nvSpPr>
        <p:spPr>
          <a:xfrm>
            <a:off x="5075540" y="1981478"/>
            <a:ext cx="4983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Solved</a:t>
            </a:r>
          </a:p>
        </p:txBody>
      </p:sp>
      <p:sp>
        <p:nvSpPr>
          <p:cNvPr id="379" name="Shape 379"/>
          <p:cNvSpPr txBox="1"/>
          <p:nvPr/>
        </p:nvSpPr>
        <p:spPr>
          <a:xfrm>
            <a:off x="5075540" y="2853100"/>
            <a:ext cx="4983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Solved</a:t>
            </a:r>
          </a:p>
        </p:txBody>
      </p:sp>
      <p:sp>
        <p:nvSpPr>
          <p:cNvPr id="380" name="Shape 380"/>
          <p:cNvSpPr txBox="1"/>
          <p:nvPr/>
        </p:nvSpPr>
        <p:spPr>
          <a:xfrm>
            <a:off x="5031750" y="3622115"/>
            <a:ext cx="4983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Solved</a:t>
            </a:r>
          </a:p>
        </p:txBody>
      </p:sp>
      <p:sp>
        <p:nvSpPr>
          <p:cNvPr id="381" name="Shape 381"/>
          <p:cNvSpPr/>
          <p:nvPr/>
        </p:nvSpPr>
        <p:spPr>
          <a:xfrm>
            <a:off x="2066491" y="1993215"/>
            <a:ext cx="484500" cy="457200"/>
          </a:xfrm>
          <a:prstGeom prst="downArrow">
            <a:avLst>
              <a:gd name="adj1" fmla="val 50000"/>
              <a:gd name="adj2" fmla="val 50000"/>
            </a:avLst>
          </a:prstGeom>
          <a:solidFill>
            <a:srgbClr val="1155CC"/>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382" name="Shape 382"/>
          <p:cNvSpPr/>
          <p:nvPr/>
        </p:nvSpPr>
        <p:spPr>
          <a:xfrm>
            <a:off x="2065624" y="3054424"/>
            <a:ext cx="484500" cy="457200"/>
          </a:xfrm>
          <a:prstGeom prst="downArrow">
            <a:avLst>
              <a:gd name="adj1" fmla="val 50000"/>
              <a:gd name="adj2" fmla="val 50000"/>
            </a:avLst>
          </a:prstGeom>
          <a:solidFill>
            <a:srgbClr val="1155CC"/>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383" name="Shape 383"/>
          <p:cNvSpPr/>
          <p:nvPr/>
        </p:nvSpPr>
        <p:spPr>
          <a:xfrm rot="5400000">
            <a:off x="2436917" y="4266189"/>
            <a:ext cx="468000" cy="849300"/>
          </a:xfrm>
          <a:prstGeom prst="bentUpArrow">
            <a:avLst>
              <a:gd name="adj1" fmla="val 25000"/>
              <a:gd name="adj2" fmla="val 25000"/>
              <a:gd name="adj3" fmla="val 25000"/>
            </a:avLst>
          </a:prstGeom>
          <a:solidFill>
            <a:srgbClr val="1155CC"/>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384" name="Shape 384"/>
          <p:cNvSpPr/>
          <p:nvPr/>
        </p:nvSpPr>
        <p:spPr>
          <a:xfrm rot="10800000">
            <a:off x="3878875" y="4232939"/>
            <a:ext cx="290700" cy="274200"/>
          </a:xfrm>
          <a:prstGeom prst="downArrow">
            <a:avLst>
              <a:gd name="adj1" fmla="val 50000"/>
              <a:gd name="adj2" fmla="val 50000"/>
            </a:avLst>
          </a:prstGeom>
          <a:solidFill>
            <a:srgbClr val="1155CC"/>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385" name="Shape 385"/>
          <p:cNvCxnSpPr>
            <a:stCxn id="360" idx="3"/>
            <a:endCxn id="358" idx="3"/>
          </p:cNvCxnSpPr>
          <p:nvPr/>
        </p:nvCxnSpPr>
        <p:spPr>
          <a:xfrm rot="10800000">
            <a:off x="6345211" y="1332254"/>
            <a:ext cx="370800" cy="2517900"/>
          </a:xfrm>
          <a:prstGeom prst="bentConnector3">
            <a:avLst>
              <a:gd name="adj1" fmla="val -64219"/>
            </a:avLst>
          </a:prstGeom>
          <a:noFill/>
          <a:ln w="28575" cap="flat" cmpd="sng">
            <a:solidFill>
              <a:srgbClr val="F3F3F3"/>
            </a:solidFill>
            <a:prstDash val="solid"/>
            <a:round/>
            <a:headEnd type="stealth" w="lg" len="lg"/>
            <a:tailEnd type="none" w="med" len="med"/>
          </a:ln>
        </p:spPr>
      </p:cxnSp>
      <p:cxnSp>
        <p:nvCxnSpPr>
          <p:cNvPr id="386" name="Shape 386"/>
          <p:cNvCxnSpPr>
            <a:stCxn id="361" idx="3"/>
            <a:endCxn id="360" idx="3"/>
          </p:cNvCxnSpPr>
          <p:nvPr/>
        </p:nvCxnSpPr>
        <p:spPr>
          <a:xfrm>
            <a:off x="6509717" y="2195582"/>
            <a:ext cx="206400" cy="1654500"/>
          </a:xfrm>
          <a:prstGeom prst="bentConnector3">
            <a:avLst>
              <a:gd name="adj1" fmla="val 215319"/>
            </a:avLst>
          </a:prstGeom>
          <a:noFill/>
          <a:ln w="28575" cap="flat" cmpd="sng">
            <a:solidFill>
              <a:srgbClr val="EFEFEF"/>
            </a:solidFill>
            <a:prstDash val="solid"/>
            <a:round/>
            <a:headEnd type="none" w="med" len="med"/>
            <a:tailEnd type="stealth" w="lg" len="lg"/>
          </a:ln>
        </p:spPr>
      </p:cxnSp>
      <p:sp>
        <p:nvSpPr>
          <p:cNvPr id="387" name="Shape 387"/>
          <p:cNvSpPr txBox="1"/>
          <p:nvPr/>
        </p:nvSpPr>
        <p:spPr>
          <a:xfrm>
            <a:off x="6234023" y="1088625"/>
            <a:ext cx="7362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FFFFFF"/>
                </a:solidFill>
                <a:latin typeface="Arial"/>
                <a:ea typeface="Arial"/>
                <a:cs typeface="Arial"/>
                <a:sym typeface="Arial"/>
              </a:rPr>
              <a:t>Prerequisite</a:t>
            </a:r>
          </a:p>
        </p:txBody>
      </p:sp>
      <p:sp>
        <p:nvSpPr>
          <p:cNvPr id="388" name="Shape 388"/>
          <p:cNvSpPr txBox="1"/>
          <p:nvPr/>
        </p:nvSpPr>
        <p:spPr>
          <a:xfrm>
            <a:off x="6234023" y="1989501"/>
            <a:ext cx="7362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FFFFFF"/>
                </a:solidFill>
                <a:latin typeface="Arial"/>
                <a:ea typeface="Arial"/>
                <a:cs typeface="Arial"/>
                <a:sym typeface="Arial"/>
              </a:rPr>
              <a:t>Prerequisite</a:t>
            </a:r>
          </a:p>
        </p:txBody>
      </p:sp>
      <p:sp>
        <p:nvSpPr>
          <p:cNvPr id="389" name="Shape 389"/>
          <p:cNvSpPr txBox="1"/>
          <p:nvPr/>
        </p:nvSpPr>
        <p:spPr>
          <a:xfrm>
            <a:off x="6234023" y="2882521"/>
            <a:ext cx="7362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FFFFFF"/>
                </a:solidFill>
                <a:latin typeface="Arial"/>
                <a:ea typeface="Arial"/>
                <a:cs typeface="Arial"/>
                <a:sym typeface="Arial"/>
              </a:rPr>
              <a:t>Prerequisite</a:t>
            </a:r>
          </a:p>
        </p:txBody>
      </p:sp>
      <p:cxnSp>
        <p:nvCxnSpPr>
          <p:cNvPr id="390" name="Shape 390"/>
          <p:cNvCxnSpPr>
            <a:stCxn id="359" idx="3"/>
            <a:endCxn id="360" idx="3"/>
          </p:cNvCxnSpPr>
          <p:nvPr/>
        </p:nvCxnSpPr>
        <p:spPr>
          <a:xfrm>
            <a:off x="6312072" y="3093502"/>
            <a:ext cx="403800" cy="756600"/>
          </a:xfrm>
          <a:prstGeom prst="bentConnector3">
            <a:avLst>
              <a:gd name="adj1" fmla="val 159005"/>
            </a:avLst>
          </a:prstGeom>
          <a:noFill/>
          <a:ln w="28575" cap="flat" cmpd="sng">
            <a:solidFill>
              <a:srgbClr val="F3F3F3"/>
            </a:solidFill>
            <a:prstDash val="solid"/>
            <a:round/>
            <a:headEnd type="none" w="med" len="med"/>
            <a:tailEnd type="stealth" w="lg" len="lg"/>
          </a:ln>
        </p:spPr>
      </p:cxnSp>
      <p:sp>
        <p:nvSpPr>
          <p:cNvPr id="391" name="Shape 391"/>
          <p:cNvSpPr txBox="1"/>
          <p:nvPr/>
        </p:nvSpPr>
        <p:spPr>
          <a:xfrm>
            <a:off x="5503143" y="4475687"/>
            <a:ext cx="1352400" cy="646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1600" dirty="0">
                <a:solidFill>
                  <a:srgbClr val="000000"/>
                </a:solidFill>
                <a:latin typeface="Arial"/>
                <a:ea typeface="Arial"/>
                <a:cs typeface="Arial"/>
                <a:sym typeface="Arial"/>
              </a:rPr>
              <a:t>Technology</a:t>
            </a:r>
          </a:p>
          <a:p>
            <a:pPr marL="0" marR="0" lvl="0" indent="0" algn="ctr" rtl="0">
              <a:spcBef>
                <a:spcPts val="0"/>
              </a:spcBef>
              <a:buSzPct val="25000"/>
              <a:buNone/>
            </a:pPr>
            <a:r>
              <a:rPr lang="en" sz="1600" dirty="0">
                <a:solidFill>
                  <a:srgbClr val="000000"/>
                </a:solidFill>
                <a:latin typeface="Arial"/>
                <a:ea typeface="Arial"/>
                <a:cs typeface="Arial"/>
                <a:sym typeface="Arial"/>
              </a:rPr>
              <a:t>Trends</a:t>
            </a:r>
          </a:p>
        </p:txBody>
      </p:sp>
      <p:sp>
        <p:nvSpPr>
          <p:cNvPr id="392" name="Shape 392"/>
          <p:cNvSpPr/>
          <p:nvPr/>
        </p:nvSpPr>
        <p:spPr>
          <a:xfrm>
            <a:off x="7368982" y="2359034"/>
            <a:ext cx="687300" cy="484500"/>
          </a:xfrm>
          <a:prstGeom prst="rightArrow">
            <a:avLst>
              <a:gd name="adj1" fmla="val 50000"/>
              <a:gd name="adj2" fmla="val 50000"/>
            </a:avLst>
          </a:prstGeom>
          <a:solidFill>
            <a:srgbClr val="1155CC"/>
          </a:solidFill>
          <a:ln>
            <a:noFill/>
          </a:ln>
        </p:spPr>
        <p:txBody>
          <a:bodyPr wrap="square" lIns="91425" tIns="45700" rIns="91425" bIns="45700" anchor="ctr" anchorCtr="0">
            <a:noAutofit/>
          </a:bodyPr>
          <a:lstStyle/>
          <a:p>
            <a:pPr marL="0" marR="0" lvl="0" indent="0" algn="ctr" rtl="0">
              <a:spcBef>
                <a:spcPts val="0"/>
              </a:spcBef>
              <a:buSzPct val="25000"/>
              <a:buNone/>
            </a:pPr>
            <a:r>
              <a:rPr lang="en" sz="800">
                <a:solidFill>
                  <a:srgbClr val="FFFFFF"/>
                </a:solidFill>
                <a:latin typeface="Arial"/>
                <a:ea typeface="Arial"/>
                <a:cs typeface="Arial"/>
                <a:sym typeface="Arial"/>
              </a:rPr>
              <a:t>Enables</a:t>
            </a:r>
          </a:p>
        </p:txBody>
      </p:sp>
      <p:cxnSp>
        <p:nvCxnSpPr>
          <p:cNvPr id="393" name="Shape 393"/>
          <p:cNvCxnSpPr>
            <a:stCxn id="360" idx="0"/>
            <a:endCxn id="366" idx="2"/>
          </p:cNvCxnSpPr>
          <p:nvPr/>
        </p:nvCxnSpPr>
        <p:spPr>
          <a:xfrm rot="10800000">
            <a:off x="4029361" y="3367904"/>
            <a:ext cx="2124000" cy="343800"/>
          </a:xfrm>
          <a:prstGeom prst="straightConnector1">
            <a:avLst/>
          </a:prstGeom>
          <a:noFill/>
          <a:ln w="28575" cap="flat" cmpd="sng">
            <a:solidFill>
              <a:srgbClr val="1155CC"/>
            </a:solidFill>
            <a:prstDash val="solid"/>
            <a:round/>
            <a:headEnd type="none" w="med" len="med"/>
            <a:tailEnd type="triangle" w="lg" len="lg"/>
          </a:ln>
        </p:spPr>
      </p:cxnSp>
      <p:cxnSp>
        <p:nvCxnSpPr>
          <p:cNvPr id="394" name="Shape 394"/>
          <p:cNvCxnSpPr>
            <a:stCxn id="359" idx="0"/>
            <a:endCxn id="367" idx="2"/>
          </p:cNvCxnSpPr>
          <p:nvPr/>
        </p:nvCxnSpPr>
        <p:spPr>
          <a:xfrm rot="10800000">
            <a:off x="4028322" y="2582452"/>
            <a:ext cx="1917600" cy="280200"/>
          </a:xfrm>
          <a:prstGeom prst="straightConnector1">
            <a:avLst/>
          </a:prstGeom>
          <a:noFill/>
          <a:ln w="28575" cap="flat" cmpd="sng">
            <a:solidFill>
              <a:srgbClr val="1155CC"/>
            </a:solidFill>
            <a:prstDash val="solid"/>
            <a:round/>
            <a:headEnd type="none" w="med" len="med"/>
            <a:tailEnd type="triangle" w="lg" len="lg"/>
          </a:ln>
        </p:spPr>
      </p:cxnSp>
      <p:cxnSp>
        <p:nvCxnSpPr>
          <p:cNvPr id="395" name="Shape 395"/>
          <p:cNvCxnSpPr>
            <a:stCxn id="361" idx="0"/>
            <a:endCxn id="368" idx="2"/>
          </p:cNvCxnSpPr>
          <p:nvPr/>
        </p:nvCxnSpPr>
        <p:spPr>
          <a:xfrm rot="10800000">
            <a:off x="4027517" y="1606832"/>
            <a:ext cx="2017800" cy="450300"/>
          </a:xfrm>
          <a:prstGeom prst="straightConnector1">
            <a:avLst/>
          </a:prstGeom>
          <a:noFill/>
          <a:ln w="28575" cap="flat" cmpd="sng">
            <a:solidFill>
              <a:srgbClr val="1155CC"/>
            </a:solidFill>
            <a:prstDash val="solid"/>
            <a:round/>
            <a:headEnd type="none" w="med" len="med"/>
            <a:tailEnd type="triangle" w="lg" len="lg"/>
          </a:ln>
        </p:spPr>
      </p:cxnSp>
      <p:sp>
        <p:nvSpPr>
          <p:cNvPr id="396" name="Shape 396"/>
          <p:cNvSpPr txBox="1"/>
          <p:nvPr/>
        </p:nvSpPr>
        <p:spPr>
          <a:xfrm rot="465739">
            <a:off x="4861857" y="2554492"/>
            <a:ext cx="812949" cy="21557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Next Problem</a:t>
            </a:r>
          </a:p>
        </p:txBody>
      </p:sp>
      <p:sp>
        <p:nvSpPr>
          <p:cNvPr id="397" name="Shape 397"/>
          <p:cNvSpPr txBox="1"/>
          <p:nvPr/>
        </p:nvSpPr>
        <p:spPr>
          <a:xfrm rot="659936">
            <a:off x="4860334" y="3360989"/>
            <a:ext cx="812933" cy="21545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Next Problem</a:t>
            </a:r>
          </a:p>
        </p:txBody>
      </p:sp>
      <p:sp>
        <p:nvSpPr>
          <p:cNvPr id="398" name="Shape 398"/>
          <p:cNvSpPr txBox="1"/>
          <p:nvPr/>
        </p:nvSpPr>
        <p:spPr>
          <a:xfrm rot="899398">
            <a:off x="4873149" y="1667836"/>
            <a:ext cx="813068" cy="215548"/>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Next Problem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Monolith vs. Microservice</a:t>
            </a:r>
          </a:p>
        </p:txBody>
      </p:sp>
      <p:sp>
        <p:nvSpPr>
          <p:cNvPr id="519" name="Shape 519"/>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17</a:t>
            </a:fld>
            <a:endParaRPr lang="en"/>
          </a:p>
        </p:txBody>
      </p:sp>
      <p:sp>
        <p:nvSpPr>
          <p:cNvPr id="520" name="Shape 520"/>
          <p:cNvSpPr/>
          <p:nvPr/>
        </p:nvSpPr>
        <p:spPr>
          <a:xfrm>
            <a:off x="880346" y="1696080"/>
            <a:ext cx="1231500" cy="3462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C</a:t>
            </a:r>
          </a:p>
        </p:txBody>
      </p:sp>
      <p:sp>
        <p:nvSpPr>
          <p:cNvPr id="521" name="Shape 521"/>
          <p:cNvSpPr/>
          <p:nvPr/>
        </p:nvSpPr>
        <p:spPr>
          <a:xfrm>
            <a:off x="878796" y="2476988"/>
            <a:ext cx="1231500" cy="3462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F</a:t>
            </a:r>
          </a:p>
        </p:txBody>
      </p:sp>
      <p:sp>
        <p:nvSpPr>
          <p:cNvPr id="522" name="Shape 522"/>
          <p:cNvSpPr/>
          <p:nvPr/>
        </p:nvSpPr>
        <p:spPr>
          <a:xfrm>
            <a:off x="314312" y="1696080"/>
            <a:ext cx="501900" cy="15264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B</a:t>
            </a:r>
          </a:p>
        </p:txBody>
      </p:sp>
      <p:sp>
        <p:nvSpPr>
          <p:cNvPr id="523" name="Shape 523"/>
          <p:cNvSpPr/>
          <p:nvPr/>
        </p:nvSpPr>
        <p:spPr>
          <a:xfrm>
            <a:off x="877246" y="2863309"/>
            <a:ext cx="683100" cy="3591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G</a:t>
            </a:r>
          </a:p>
        </p:txBody>
      </p:sp>
      <p:sp>
        <p:nvSpPr>
          <p:cNvPr id="524" name="Shape 524"/>
          <p:cNvSpPr/>
          <p:nvPr/>
        </p:nvSpPr>
        <p:spPr>
          <a:xfrm>
            <a:off x="1611610" y="2861788"/>
            <a:ext cx="498900" cy="3591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H</a:t>
            </a:r>
          </a:p>
        </p:txBody>
      </p:sp>
      <p:sp>
        <p:nvSpPr>
          <p:cNvPr id="525" name="Shape 525"/>
          <p:cNvSpPr/>
          <p:nvPr/>
        </p:nvSpPr>
        <p:spPr>
          <a:xfrm>
            <a:off x="1610060" y="2077840"/>
            <a:ext cx="498900" cy="3591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E</a:t>
            </a:r>
          </a:p>
        </p:txBody>
      </p:sp>
      <p:sp>
        <p:nvSpPr>
          <p:cNvPr id="526" name="Shape 526"/>
          <p:cNvSpPr/>
          <p:nvPr/>
        </p:nvSpPr>
        <p:spPr>
          <a:xfrm>
            <a:off x="875696" y="2079361"/>
            <a:ext cx="683100" cy="3591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D</a:t>
            </a:r>
          </a:p>
        </p:txBody>
      </p:sp>
      <p:sp>
        <p:nvSpPr>
          <p:cNvPr id="527" name="Shape 527"/>
          <p:cNvSpPr/>
          <p:nvPr/>
        </p:nvSpPr>
        <p:spPr>
          <a:xfrm>
            <a:off x="312761" y="1285625"/>
            <a:ext cx="1812000" cy="3705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A</a:t>
            </a:r>
          </a:p>
        </p:txBody>
      </p:sp>
      <p:cxnSp>
        <p:nvCxnSpPr>
          <p:cNvPr id="528" name="Shape 528"/>
          <p:cNvCxnSpPr/>
          <p:nvPr/>
        </p:nvCxnSpPr>
        <p:spPr>
          <a:xfrm>
            <a:off x="1507427" y="1604773"/>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529" name="Shape 529"/>
          <p:cNvCxnSpPr/>
          <p:nvPr/>
        </p:nvCxnSpPr>
        <p:spPr>
          <a:xfrm>
            <a:off x="1892302" y="1989574"/>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530" name="Shape 530"/>
          <p:cNvCxnSpPr/>
          <p:nvPr/>
        </p:nvCxnSpPr>
        <p:spPr>
          <a:xfrm>
            <a:off x="583725" y="1604774"/>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531" name="Shape 531"/>
          <p:cNvCxnSpPr/>
          <p:nvPr/>
        </p:nvCxnSpPr>
        <p:spPr>
          <a:xfrm flipH="1">
            <a:off x="1507305" y="3028535"/>
            <a:ext cx="183000" cy="12900"/>
          </a:xfrm>
          <a:prstGeom prst="straightConnector1">
            <a:avLst/>
          </a:prstGeom>
          <a:noFill/>
          <a:ln w="25400" cap="flat" cmpd="sng">
            <a:solidFill>
              <a:srgbClr val="008774"/>
            </a:solidFill>
            <a:prstDash val="solid"/>
            <a:round/>
            <a:headEnd type="none" w="med" len="med"/>
            <a:tailEnd type="stealth" w="lg" len="lg"/>
          </a:ln>
        </p:spPr>
      </p:cxnSp>
      <p:cxnSp>
        <p:nvCxnSpPr>
          <p:cNvPr id="532" name="Shape 532"/>
          <p:cNvCxnSpPr/>
          <p:nvPr/>
        </p:nvCxnSpPr>
        <p:spPr>
          <a:xfrm>
            <a:off x="763333" y="2284588"/>
            <a:ext cx="183000" cy="0"/>
          </a:xfrm>
          <a:prstGeom prst="straightConnector1">
            <a:avLst/>
          </a:prstGeom>
          <a:noFill/>
          <a:ln w="25400" cap="flat" cmpd="sng">
            <a:solidFill>
              <a:srgbClr val="008774"/>
            </a:solidFill>
            <a:prstDash val="solid"/>
            <a:round/>
            <a:headEnd type="none" w="med" len="med"/>
            <a:tailEnd type="stealth" w="lg" len="lg"/>
          </a:ln>
        </p:spPr>
      </p:cxnSp>
      <p:cxnSp>
        <p:nvCxnSpPr>
          <p:cNvPr id="533" name="Shape 533"/>
          <p:cNvCxnSpPr/>
          <p:nvPr/>
        </p:nvCxnSpPr>
        <p:spPr>
          <a:xfrm>
            <a:off x="750504" y="3002882"/>
            <a:ext cx="183000" cy="0"/>
          </a:xfrm>
          <a:prstGeom prst="straightConnector1">
            <a:avLst/>
          </a:prstGeom>
          <a:noFill/>
          <a:ln w="25400" cap="flat" cmpd="sng">
            <a:solidFill>
              <a:srgbClr val="008774"/>
            </a:solidFill>
            <a:prstDash val="solid"/>
            <a:round/>
            <a:headEnd type="none" w="med" len="med"/>
            <a:tailEnd type="stealth" w="lg" len="lg"/>
          </a:ln>
        </p:spPr>
      </p:cxnSp>
      <p:cxnSp>
        <p:nvCxnSpPr>
          <p:cNvPr id="534" name="Shape 534"/>
          <p:cNvCxnSpPr/>
          <p:nvPr/>
        </p:nvCxnSpPr>
        <p:spPr>
          <a:xfrm>
            <a:off x="1225184" y="2374374"/>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535" name="Shape 535"/>
          <p:cNvCxnSpPr/>
          <p:nvPr/>
        </p:nvCxnSpPr>
        <p:spPr>
          <a:xfrm>
            <a:off x="1238014" y="1989575"/>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536" name="Shape 536"/>
          <p:cNvCxnSpPr/>
          <p:nvPr/>
        </p:nvCxnSpPr>
        <p:spPr>
          <a:xfrm>
            <a:off x="1225184" y="2772002"/>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537" name="Shape 537"/>
          <p:cNvCxnSpPr/>
          <p:nvPr/>
        </p:nvCxnSpPr>
        <p:spPr>
          <a:xfrm>
            <a:off x="1892302" y="2772002"/>
            <a:ext cx="0" cy="183000"/>
          </a:xfrm>
          <a:prstGeom prst="straightConnector1">
            <a:avLst/>
          </a:prstGeom>
          <a:noFill/>
          <a:ln w="25400" cap="flat" cmpd="sng">
            <a:solidFill>
              <a:srgbClr val="008774"/>
            </a:solidFill>
            <a:prstDash val="solid"/>
            <a:round/>
            <a:headEnd type="none" w="med" len="med"/>
            <a:tailEnd type="stealth" w="lg" len="lg"/>
          </a:ln>
        </p:spPr>
      </p:cxnSp>
      <p:grpSp>
        <p:nvGrpSpPr>
          <p:cNvPr id="538" name="Shape 538"/>
          <p:cNvGrpSpPr/>
          <p:nvPr/>
        </p:nvGrpSpPr>
        <p:grpSpPr>
          <a:xfrm>
            <a:off x="6481850" y="1166122"/>
            <a:ext cx="829434" cy="812436"/>
            <a:chOff x="6405650" y="1253266"/>
            <a:chExt cx="829434" cy="812436"/>
          </a:xfrm>
        </p:grpSpPr>
        <p:grpSp>
          <p:nvGrpSpPr>
            <p:cNvPr id="539" name="Shape 539"/>
            <p:cNvGrpSpPr/>
            <p:nvPr/>
          </p:nvGrpSpPr>
          <p:grpSpPr>
            <a:xfrm>
              <a:off x="6473384" y="1253266"/>
              <a:ext cx="761700" cy="742200"/>
              <a:chOff x="5491976" y="1656569"/>
              <a:chExt cx="761700" cy="742200"/>
            </a:xfrm>
          </p:grpSpPr>
          <p:sp>
            <p:nvSpPr>
              <p:cNvPr id="540" name="Shape 540"/>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41" name="Shape 541"/>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42" name="Shape 542"/>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43" name="Shape 543"/>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44" name="Shape 544"/>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45" name="Shape 545"/>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546" name="Shape 546"/>
            <p:cNvGrpSpPr/>
            <p:nvPr/>
          </p:nvGrpSpPr>
          <p:grpSpPr>
            <a:xfrm>
              <a:off x="6405650" y="1323502"/>
              <a:ext cx="761700" cy="742200"/>
              <a:chOff x="5491976" y="1656569"/>
              <a:chExt cx="761700" cy="742200"/>
            </a:xfrm>
          </p:grpSpPr>
          <p:sp>
            <p:nvSpPr>
              <p:cNvPr id="547" name="Shape 547"/>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48" name="Shape 548"/>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49" name="Shape 549"/>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50" name="Shape 550"/>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51" name="Shape 551"/>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52" name="Shape 552"/>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grpSp>
        <p:nvGrpSpPr>
          <p:cNvPr id="553" name="Shape 553"/>
          <p:cNvGrpSpPr/>
          <p:nvPr/>
        </p:nvGrpSpPr>
        <p:grpSpPr>
          <a:xfrm>
            <a:off x="5046759" y="159528"/>
            <a:ext cx="986693" cy="1031984"/>
            <a:chOff x="4970559" y="246672"/>
            <a:chExt cx="986693" cy="1031984"/>
          </a:xfrm>
        </p:grpSpPr>
        <p:grpSp>
          <p:nvGrpSpPr>
            <p:cNvPr id="554" name="Shape 554"/>
            <p:cNvGrpSpPr/>
            <p:nvPr/>
          </p:nvGrpSpPr>
          <p:grpSpPr>
            <a:xfrm>
              <a:off x="5195552" y="246672"/>
              <a:ext cx="761700" cy="742200"/>
              <a:chOff x="5491976" y="1656569"/>
              <a:chExt cx="761700" cy="742200"/>
            </a:xfrm>
          </p:grpSpPr>
          <p:sp>
            <p:nvSpPr>
              <p:cNvPr id="555" name="Shape 555"/>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56" name="Shape 556"/>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57" name="Shape 557"/>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58" name="Shape 558"/>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59" name="Shape 559"/>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60" name="Shape 560"/>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561" name="Shape 561"/>
            <p:cNvGrpSpPr/>
            <p:nvPr/>
          </p:nvGrpSpPr>
          <p:grpSpPr>
            <a:xfrm>
              <a:off x="5149350" y="310608"/>
              <a:ext cx="761700" cy="742200"/>
              <a:chOff x="5491976" y="1656569"/>
              <a:chExt cx="761700" cy="742200"/>
            </a:xfrm>
          </p:grpSpPr>
          <p:sp>
            <p:nvSpPr>
              <p:cNvPr id="562" name="Shape 562"/>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63" name="Shape 563"/>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64" name="Shape 564"/>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65" name="Shape 565"/>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66" name="Shape 566"/>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67" name="Shape 567"/>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568" name="Shape 568"/>
            <p:cNvGrpSpPr/>
            <p:nvPr/>
          </p:nvGrpSpPr>
          <p:grpSpPr>
            <a:xfrm>
              <a:off x="5093515" y="374560"/>
              <a:ext cx="761700" cy="742200"/>
              <a:chOff x="5491976" y="1656569"/>
              <a:chExt cx="761700" cy="742200"/>
            </a:xfrm>
          </p:grpSpPr>
          <p:sp>
            <p:nvSpPr>
              <p:cNvPr id="569" name="Shape 569"/>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70" name="Shape 570"/>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71" name="Shape 571"/>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72" name="Shape 572"/>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73" name="Shape 573"/>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74" name="Shape 574"/>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575" name="Shape 575"/>
            <p:cNvGrpSpPr/>
            <p:nvPr/>
          </p:nvGrpSpPr>
          <p:grpSpPr>
            <a:xfrm>
              <a:off x="5038293" y="458449"/>
              <a:ext cx="761700" cy="742200"/>
              <a:chOff x="5491976" y="1656569"/>
              <a:chExt cx="761700" cy="742200"/>
            </a:xfrm>
          </p:grpSpPr>
          <p:sp>
            <p:nvSpPr>
              <p:cNvPr id="576" name="Shape 576"/>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77" name="Shape 577"/>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78" name="Shape 578"/>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79" name="Shape 579"/>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80" name="Shape 580"/>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81" name="Shape 581"/>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582" name="Shape 582"/>
            <p:cNvGrpSpPr/>
            <p:nvPr/>
          </p:nvGrpSpPr>
          <p:grpSpPr>
            <a:xfrm>
              <a:off x="4970559" y="528685"/>
              <a:ext cx="761700" cy="742200"/>
              <a:chOff x="5491976" y="1656569"/>
              <a:chExt cx="761700" cy="742200"/>
            </a:xfrm>
          </p:grpSpPr>
          <p:sp>
            <p:nvSpPr>
              <p:cNvPr id="583" name="Shape 583"/>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84" name="Shape 584"/>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85" name="Shape 585"/>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86" name="Shape 586"/>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87" name="Shape 587"/>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88" name="Shape 588"/>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sp>
          <p:nvSpPr>
            <p:cNvPr id="589" name="Shape 589"/>
            <p:cNvSpPr txBox="1"/>
            <p:nvPr/>
          </p:nvSpPr>
          <p:spPr>
            <a:xfrm>
              <a:off x="5043706" y="1032356"/>
              <a:ext cx="274500" cy="246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FF0000"/>
                  </a:solidFill>
                  <a:latin typeface="Arial"/>
                  <a:ea typeface="Arial"/>
                  <a:cs typeface="Arial"/>
                  <a:sym typeface="Arial"/>
                </a:rPr>
                <a:t>A</a:t>
              </a:r>
            </a:p>
          </p:txBody>
        </p:sp>
      </p:grpSp>
      <p:grpSp>
        <p:nvGrpSpPr>
          <p:cNvPr id="590" name="Shape 590"/>
          <p:cNvGrpSpPr/>
          <p:nvPr/>
        </p:nvGrpSpPr>
        <p:grpSpPr>
          <a:xfrm>
            <a:off x="7330808" y="85612"/>
            <a:ext cx="884656" cy="896325"/>
            <a:chOff x="7254608" y="172756"/>
            <a:chExt cx="884656" cy="896325"/>
          </a:xfrm>
        </p:grpSpPr>
        <p:grpSp>
          <p:nvGrpSpPr>
            <p:cNvPr id="591" name="Shape 591"/>
            <p:cNvGrpSpPr/>
            <p:nvPr/>
          </p:nvGrpSpPr>
          <p:grpSpPr>
            <a:xfrm>
              <a:off x="7377564" y="172756"/>
              <a:ext cx="761700" cy="742200"/>
              <a:chOff x="5491976" y="1656569"/>
              <a:chExt cx="761700" cy="742200"/>
            </a:xfrm>
          </p:grpSpPr>
          <p:sp>
            <p:nvSpPr>
              <p:cNvPr id="592" name="Shape 592"/>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93" name="Shape 593"/>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94" name="Shape 594"/>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95" name="Shape 595"/>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96" name="Shape 596"/>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97" name="Shape 597"/>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598" name="Shape 598"/>
            <p:cNvGrpSpPr/>
            <p:nvPr/>
          </p:nvGrpSpPr>
          <p:grpSpPr>
            <a:xfrm>
              <a:off x="7322342" y="256645"/>
              <a:ext cx="761700" cy="742200"/>
              <a:chOff x="5491976" y="1656569"/>
              <a:chExt cx="761700" cy="742200"/>
            </a:xfrm>
          </p:grpSpPr>
          <p:sp>
            <p:nvSpPr>
              <p:cNvPr id="599" name="Shape 599"/>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00" name="Shape 600"/>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01" name="Shape 601"/>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02" name="Shape 602"/>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03" name="Shape 603"/>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04" name="Shape 604"/>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605" name="Shape 605"/>
            <p:cNvGrpSpPr/>
            <p:nvPr/>
          </p:nvGrpSpPr>
          <p:grpSpPr>
            <a:xfrm>
              <a:off x="7254608" y="326881"/>
              <a:ext cx="761700" cy="742200"/>
              <a:chOff x="5491976" y="1656569"/>
              <a:chExt cx="761700" cy="742200"/>
            </a:xfrm>
          </p:grpSpPr>
          <p:sp>
            <p:nvSpPr>
              <p:cNvPr id="606" name="Shape 606"/>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07" name="Shape 607"/>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08" name="Shape 608"/>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09" name="Shape 609"/>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10" name="Shape 610"/>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11" name="Shape 611"/>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sp>
          <p:nvSpPr>
            <p:cNvPr id="612" name="Shape 612"/>
            <p:cNvSpPr txBox="1"/>
            <p:nvPr/>
          </p:nvSpPr>
          <p:spPr>
            <a:xfrm>
              <a:off x="7325061" y="819321"/>
              <a:ext cx="277200" cy="246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FF0000"/>
                  </a:solidFill>
                  <a:latin typeface="Arial"/>
                  <a:ea typeface="Arial"/>
                  <a:cs typeface="Arial"/>
                  <a:sym typeface="Arial"/>
                </a:rPr>
                <a:t>B</a:t>
              </a:r>
            </a:p>
          </p:txBody>
        </p:sp>
      </p:grpSp>
      <p:sp>
        <p:nvSpPr>
          <p:cNvPr id="613" name="Shape 613"/>
          <p:cNvSpPr txBox="1"/>
          <p:nvPr/>
        </p:nvSpPr>
        <p:spPr>
          <a:xfrm>
            <a:off x="6557712" y="1734214"/>
            <a:ext cx="277200" cy="246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FF0000"/>
                </a:solidFill>
                <a:latin typeface="Arial"/>
                <a:ea typeface="Arial"/>
                <a:cs typeface="Arial"/>
                <a:sym typeface="Arial"/>
              </a:rPr>
              <a:t>C</a:t>
            </a:r>
          </a:p>
        </p:txBody>
      </p:sp>
      <p:grpSp>
        <p:nvGrpSpPr>
          <p:cNvPr id="614" name="Shape 614"/>
          <p:cNvGrpSpPr/>
          <p:nvPr/>
        </p:nvGrpSpPr>
        <p:grpSpPr>
          <a:xfrm>
            <a:off x="4710422" y="2208964"/>
            <a:ext cx="829434" cy="813147"/>
            <a:chOff x="5009995" y="2220005"/>
            <a:chExt cx="829434" cy="813147"/>
          </a:xfrm>
        </p:grpSpPr>
        <p:grpSp>
          <p:nvGrpSpPr>
            <p:cNvPr id="615" name="Shape 615"/>
            <p:cNvGrpSpPr/>
            <p:nvPr/>
          </p:nvGrpSpPr>
          <p:grpSpPr>
            <a:xfrm>
              <a:off x="5077729" y="2220005"/>
              <a:ext cx="761700" cy="742200"/>
              <a:chOff x="5491976" y="1656569"/>
              <a:chExt cx="761700" cy="742200"/>
            </a:xfrm>
          </p:grpSpPr>
          <p:sp>
            <p:nvSpPr>
              <p:cNvPr id="616" name="Shape 616"/>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17" name="Shape 617"/>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18" name="Shape 618"/>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19" name="Shape 619"/>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20" name="Shape 620"/>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21" name="Shape 621"/>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622" name="Shape 622"/>
            <p:cNvGrpSpPr/>
            <p:nvPr/>
          </p:nvGrpSpPr>
          <p:grpSpPr>
            <a:xfrm>
              <a:off x="5009995" y="2290241"/>
              <a:ext cx="761700" cy="742200"/>
              <a:chOff x="5491976" y="1656569"/>
              <a:chExt cx="761700" cy="742200"/>
            </a:xfrm>
          </p:grpSpPr>
          <p:sp>
            <p:nvSpPr>
              <p:cNvPr id="623" name="Shape 623"/>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24" name="Shape 624"/>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25" name="Shape 625"/>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26" name="Shape 626"/>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27" name="Shape 627"/>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28" name="Shape 628"/>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sp>
          <p:nvSpPr>
            <p:cNvPr id="629" name="Shape 629"/>
            <p:cNvSpPr txBox="1"/>
            <p:nvPr/>
          </p:nvSpPr>
          <p:spPr>
            <a:xfrm>
              <a:off x="5071460" y="2786852"/>
              <a:ext cx="277200" cy="246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FF0000"/>
                  </a:solidFill>
                  <a:latin typeface="Arial"/>
                  <a:ea typeface="Arial"/>
                  <a:cs typeface="Arial"/>
                  <a:sym typeface="Arial"/>
                </a:rPr>
                <a:t>E</a:t>
              </a:r>
            </a:p>
          </p:txBody>
        </p:sp>
      </p:grpSp>
      <p:grpSp>
        <p:nvGrpSpPr>
          <p:cNvPr id="630" name="Shape 630"/>
          <p:cNvGrpSpPr/>
          <p:nvPr/>
        </p:nvGrpSpPr>
        <p:grpSpPr>
          <a:xfrm>
            <a:off x="7752430" y="2157676"/>
            <a:ext cx="884656" cy="897883"/>
            <a:chOff x="7227987" y="2305941"/>
            <a:chExt cx="884656" cy="897883"/>
          </a:xfrm>
        </p:grpSpPr>
        <p:grpSp>
          <p:nvGrpSpPr>
            <p:cNvPr id="631" name="Shape 631"/>
            <p:cNvGrpSpPr/>
            <p:nvPr/>
          </p:nvGrpSpPr>
          <p:grpSpPr>
            <a:xfrm>
              <a:off x="7350943" y="2305941"/>
              <a:ext cx="761700" cy="742200"/>
              <a:chOff x="5491976" y="1656569"/>
              <a:chExt cx="761700" cy="742200"/>
            </a:xfrm>
          </p:grpSpPr>
          <p:sp>
            <p:nvSpPr>
              <p:cNvPr id="632" name="Shape 632"/>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33" name="Shape 633"/>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34" name="Shape 634"/>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35" name="Shape 635"/>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36" name="Shape 636"/>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37" name="Shape 637"/>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638" name="Shape 638"/>
            <p:cNvGrpSpPr/>
            <p:nvPr/>
          </p:nvGrpSpPr>
          <p:grpSpPr>
            <a:xfrm>
              <a:off x="7295721" y="2389830"/>
              <a:ext cx="761700" cy="742200"/>
              <a:chOff x="5491976" y="1656569"/>
              <a:chExt cx="761700" cy="742200"/>
            </a:xfrm>
          </p:grpSpPr>
          <p:sp>
            <p:nvSpPr>
              <p:cNvPr id="639" name="Shape 639"/>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40" name="Shape 640"/>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41" name="Shape 641"/>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42" name="Shape 642"/>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43" name="Shape 643"/>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44" name="Shape 644"/>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645" name="Shape 645"/>
            <p:cNvGrpSpPr/>
            <p:nvPr/>
          </p:nvGrpSpPr>
          <p:grpSpPr>
            <a:xfrm>
              <a:off x="7227987" y="2460066"/>
              <a:ext cx="761700" cy="742200"/>
              <a:chOff x="5491976" y="1656569"/>
              <a:chExt cx="761700" cy="742200"/>
            </a:xfrm>
          </p:grpSpPr>
          <p:sp>
            <p:nvSpPr>
              <p:cNvPr id="646" name="Shape 646"/>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47" name="Shape 647"/>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48" name="Shape 648"/>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49" name="Shape 649"/>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50" name="Shape 650"/>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51" name="Shape 651"/>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sp>
          <p:nvSpPr>
            <p:cNvPr id="652" name="Shape 652"/>
            <p:cNvSpPr txBox="1"/>
            <p:nvPr/>
          </p:nvSpPr>
          <p:spPr>
            <a:xfrm>
              <a:off x="7307129" y="2957524"/>
              <a:ext cx="277200" cy="246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FF0000"/>
                  </a:solidFill>
                  <a:latin typeface="Arial"/>
                  <a:ea typeface="Arial"/>
                  <a:cs typeface="Arial"/>
                  <a:sym typeface="Arial"/>
                </a:rPr>
                <a:t>D</a:t>
              </a:r>
            </a:p>
          </p:txBody>
        </p:sp>
      </p:grpSp>
      <p:grpSp>
        <p:nvGrpSpPr>
          <p:cNvPr id="653" name="Shape 653"/>
          <p:cNvGrpSpPr/>
          <p:nvPr/>
        </p:nvGrpSpPr>
        <p:grpSpPr>
          <a:xfrm>
            <a:off x="5086195" y="3911996"/>
            <a:ext cx="884656" cy="903095"/>
            <a:chOff x="5009995" y="4131220"/>
            <a:chExt cx="884656" cy="903095"/>
          </a:xfrm>
        </p:grpSpPr>
        <p:grpSp>
          <p:nvGrpSpPr>
            <p:cNvPr id="654" name="Shape 654"/>
            <p:cNvGrpSpPr/>
            <p:nvPr/>
          </p:nvGrpSpPr>
          <p:grpSpPr>
            <a:xfrm>
              <a:off x="5132951" y="4131220"/>
              <a:ext cx="761700" cy="742200"/>
              <a:chOff x="5491976" y="1656569"/>
              <a:chExt cx="761700" cy="742200"/>
            </a:xfrm>
          </p:grpSpPr>
          <p:sp>
            <p:nvSpPr>
              <p:cNvPr id="655" name="Shape 655"/>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56" name="Shape 656"/>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57" name="Shape 657"/>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58" name="Shape 658"/>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59" name="Shape 659"/>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60" name="Shape 660"/>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661" name="Shape 661"/>
            <p:cNvGrpSpPr/>
            <p:nvPr/>
          </p:nvGrpSpPr>
          <p:grpSpPr>
            <a:xfrm>
              <a:off x="5077729" y="4215109"/>
              <a:ext cx="761700" cy="742200"/>
              <a:chOff x="5491976" y="1656569"/>
              <a:chExt cx="761700" cy="742200"/>
            </a:xfrm>
          </p:grpSpPr>
          <p:sp>
            <p:nvSpPr>
              <p:cNvPr id="662" name="Shape 662"/>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63" name="Shape 663"/>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64" name="Shape 664"/>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65" name="Shape 665"/>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66" name="Shape 666"/>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67" name="Shape 667"/>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668" name="Shape 668"/>
            <p:cNvGrpSpPr/>
            <p:nvPr/>
          </p:nvGrpSpPr>
          <p:grpSpPr>
            <a:xfrm>
              <a:off x="5009995" y="4285345"/>
              <a:ext cx="761700" cy="742200"/>
              <a:chOff x="5491976" y="1656569"/>
              <a:chExt cx="761700" cy="742200"/>
            </a:xfrm>
          </p:grpSpPr>
          <p:sp>
            <p:nvSpPr>
              <p:cNvPr id="669" name="Shape 669"/>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70" name="Shape 670"/>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71" name="Shape 671"/>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72" name="Shape 672"/>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73" name="Shape 673"/>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74" name="Shape 674"/>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sp>
          <p:nvSpPr>
            <p:cNvPr id="675" name="Shape 675"/>
            <p:cNvSpPr txBox="1"/>
            <p:nvPr/>
          </p:nvSpPr>
          <p:spPr>
            <a:xfrm>
              <a:off x="5071803" y="4788015"/>
              <a:ext cx="284400" cy="246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FF0000"/>
                  </a:solidFill>
                  <a:latin typeface="Arial"/>
                  <a:ea typeface="Arial"/>
                  <a:cs typeface="Arial"/>
                  <a:sym typeface="Arial"/>
                </a:rPr>
                <a:t>H</a:t>
              </a:r>
            </a:p>
          </p:txBody>
        </p:sp>
      </p:grpSp>
      <p:grpSp>
        <p:nvGrpSpPr>
          <p:cNvPr id="676" name="Shape 676"/>
          <p:cNvGrpSpPr/>
          <p:nvPr/>
        </p:nvGrpSpPr>
        <p:grpSpPr>
          <a:xfrm>
            <a:off x="7312125" y="3691021"/>
            <a:ext cx="940491" cy="967736"/>
            <a:chOff x="7235925" y="4072805"/>
            <a:chExt cx="940491" cy="967736"/>
          </a:xfrm>
        </p:grpSpPr>
        <p:grpSp>
          <p:nvGrpSpPr>
            <p:cNvPr id="677" name="Shape 677"/>
            <p:cNvGrpSpPr/>
            <p:nvPr/>
          </p:nvGrpSpPr>
          <p:grpSpPr>
            <a:xfrm>
              <a:off x="7414716" y="4072805"/>
              <a:ext cx="761700" cy="742200"/>
              <a:chOff x="5491976" y="1656569"/>
              <a:chExt cx="761700" cy="742200"/>
            </a:xfrm>
          </p:grpSpPr>
          <p:sp>
            <p:nvSpPr>
              <p:cNvPr id="678" name="Shape 678"/>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79" name="Shape 679"/>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80" name="Shape 680"/>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81" name="Shape 681"/>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82" name="Shape 682"/>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83" name="Shape 683"/>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684" name="Shape 684"/>
            <p:cNvGrpSpPr/>
            <p:nvPr/>
          </p:nvGrpSpPr>
          <p:grpSpPr>
            <a:xfrm>
              <a:off x="7358881" y="4136757"/>
              <a:ext cx="761700" cy="742200"/>
              <a:chOff x="5491976" y="1656569"/>
              <a:chExt cx="761700" cy="742200"/>
            </a:xfrm>
          </p:grpSpPr>
          <p:sp>
            <p:nvSpPr>
              <p:cNvPr id="685" name="Shape 685"/>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86" name="Shape 686"/>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87" name="Shape 687"/>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88" name="Shape 688"/>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89" name="Shape 689"/>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90" name="Shape 690"/>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691" name="Shape 691"/>
            <p:cNvGrpSpPr/>
            <p:nvPr/>
          </p:nvGrpSpPr>
          <p:grpSpPr>
            <a:xfrm>
              <a:off x="7303659" y="4220646"/>
              <a:ext cx="761700" cy="742200"/>
              <a:chOff x="5491976" y="1656569"/>
              <a:chExt cx="761700" cy="742200"/>
            </a:xfrm>
          </p:grpSpPr>
          <p:sp>
            <p:nvSpPr>
              <p:cNvPr id="692" name="Shape 692"/>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93" name="Shape 693"/>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94" name="Shape 694"/>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95" name="Shape 695"/>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96" name="Shape 696"/>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697" name="Shape 697"/>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698" name="Shape 698"/>
            <p:cNvGrpSpPr/>
            <p:nvPr/>
          </p:nvGrpSpPr>
          <p:grpSpPr>
            <a:xfrm>
              <a:off x="7235925" y="4290882"/>
              <a:ext cx="761700" cy="742200"/>
              <a:chOff x="5491976" y="1656569"/>
              <a:chExt cx="761700" cy="742200"/>
            </a:xfrm>
          </p:grpSpPr>
          <p:sp>
            <p:nvSpPr>
              <p:cNvPr id="699" name="Shape 699"/>
              <p:cNvSpPr/>
              <p:nvPr/>
            </p:nvSpPr>
            <p:spPr>
              <a:xfrm>
                <a:off x="5559778" y="1656569"/>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00" name="Shape 700"/>
              <p:cNvSpPr/>
              <p:nvPr/>
            </p:nvSpPr>
            <p:spPr>
              <a:xfrm>
                <a:off x="5697814" y="2059354"/>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01" name="Shape 701"/>
              <p:cNvSpPr/>
              <p:nvPr/>
            </p:nvSpPr>
            <p:spPr>
              <a:xfrm>
                <a:off x="5804981" y="1979287"/>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02" name="Shape 702"/>
              <p:cNvSpPr/>
              <p:nvPr/>
            </p:nvSpPr>
            <p:spPr>
              <a:xfrm>
                <a:off x="5915714" y="204605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03" name="Shape 703"/>
              <p:cNvSpPr/>
              <p:nvPr/>
            </p:nvSpPr>
            <p:spPr>
              <a:xfrm>
                <a:off x="5806974" y="2127250"/>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04" name="Shape 704"/>
              <p:cNvSpPr txBox="1"/>
              <p:nvPr/>
            </p:nvSpPr>
            <p:spPr>
              <a:xfrm>
                <a:off x="5491976" y="1744263"/>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sp>
          <p:nvSpPr>
            <p:cNvPr id="705" name="Shape 705"/>
            <p:cNvSpPr txBox="1"/>
            <p:nvPr/>
          </p:nvSpPr>
          <p:spPr>
            <a:xfrm>
              <a:off x="7298336" y="4794241"/>
              <a:ext cx="284400" cy="246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FF0000"/>
                  </a:solidFill>
                  <a:latin typeface="Arial"/>
                  <a:ea typeface="Arial"/>
                  <a:cs typeface="Arial"/>
                  <a:sym typeface="Arial"/>
                </a:rPr>
                <a:t>G</a:t>
              </a:r>
            </a:p>
          </p:txBody>
        </p:sp>
      </p:grpSp>
      <p:sp>
        <p:nvSpPr>
          <p:cNvPr id="706" name="Shape 706"/>
          <p:cNvSpPr/>
          <p:nvPr/>
        </p:nvSpPr>
        <p:spPr>
          <a:xfrm>
            <a:off x="2853893" y="2032379"/>
            <a:ext cx="867900" cy="849600"/>
          </a:xfrm>
          <a:prstGeom prst="rightArrow">
            <a:avLst>
              <a:gd name="adj1" fmla="val 50000"/>
              <a:gd name="adj2" fmla="val 50000"/>
            </a:avLst>
          </a:prstGeom>
          <a:solidFill>
            <a:srgbClr val="1155CC"/>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endParaRPr>
          </a:p>
        </p:txBody>
      </p:sp>
      <p:grpSp>
        <p:nvGrpSpPr>
          <p:cNvPr id="707" name="Shape 707"/>
          <p:cNvGrpSpPr/>
          <p:nvPr/>
        </p:nvGrpSpPr>
        <p:grpSpPr>
          <a:xfrm>
            <a:off x="5395494" y="3512856"/>
            <a:ext cx="183000" cy="411600"/>
            <a:chOff x="4035688" y="1212162"/>
            <a:chExt cx="183000" cy="411600"/>
          </a:xfrm>
        </p:grpSpPr>
        <p:sp>
          <p:nvSpPr>
            <p:cNvPr id="708" name="Shape 708"/>
            <p:cNvSpPr/>
            <p:nvPr/>
          </p:nvSpPr>
          <p:spPr>
            <a:xfrm>
              <a:off x="4035688" y="1212162"/>
              <a:ext cx="183000" cy="183000"/>
            </a:xfrm>
            <a:prstGeom prst="ellipse">
              <a:avLst/>
            </a:prstGeom>
            <a:no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709" name="Shape 709"/>
            <p:cNvCxnSpPr>
              <a:endCxn id="708" idx="4"/>
            </p:cNvCxnSpPr>
            <p:nvPr/>
          </p:nvCxnSpPr>
          <p:spPr>
            <a:xfrm rot="10800000">
              <a:off x="4127188" y="1395162"/>
              <a:ext cx="0" cy="228600"/>
            </a:xfrm>
            <a:prstGeom prst="straightConnector1">
              <a:avLst/>
            </a:prstGeom>
            <a:noFill/>
            <a:ln w="12700" cap="flat" cmpd="sng">
              <a:solidFill>
                <a:srgbClr val="000000"/>
              </a:solidFill>
              <a:prstDash val="solid"/>
              <a:round/>
              <a:headEnd type="none" w="med" len="med"/>
              <a:tailEnd type="none" w="med" len="med"/>
            </a:ln>
          </p:spPr>
        </p:cxnSp>
      </p:grpSp>
      <p:grpSp>
        <p:nvGrpSpPr>
          <p:cNvPr id="710" name="Shape 710"/>
          <p:cNvGrpSpPr/>
          <p:nvPr/>
        </p:nvGrpSpPr>
        <p:grpSpPr>
          <a:xfrm>
            <a:off x="6983053" y="597116"/>
            <a:ext cx="411600" cy="183000"/>
            <a:chOff x="3633317" y="2008548"/>
            <a:chExt cx="411600" cy="183000"/>
          </a:xfrm>
        </p:grpSpPr>
        <p:sp>
          <p:nvSpPr>
            <p:cNvPr id="711" name="Shape 711"/>
            <p:cNvSpPr/>
            <p:nvPr/>
          </p:nvSpPr>
          <p:spPr>
            <a:xfrm>
              <a:off x="3633317" y="2008548"/>
              <a:ext cx="183000" cy="183000"/>
            </a:xfrm>
            <a:prstGeom prst="ellipse">
              <a:avLst/>
            </a:prstGeom>
            <a:no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712" name="Shape 712"/>
            <p:cNvCxnSpPr>
              <a:stCxn id="711" idx="6"/>
            </p:cNvCxnSpPr>
            <p:nvPr/>
          </p:nvCxnSpPr>
          <p:spPr>
            <a:xfrm>
              <a:off x="3816317" y="2100048"/>
              <a:ext cx="228600" cy="1500"/>
            </a:xfrm>
            <a:prstGeom prst="straightConnector1">
              <a:avLst/>
            </a:prstGeom>
            <a:noFill/>
            <a:ln w="12700" cap="flat" cmpd="sng">
              <a:solidFill>
                <a:srgbClr val="000000"/>
              </a:solidFill>
              <a:prstDash val="solid"/>
              <a:round/>
              <a:headEnd type="none" w="med" len="med"/>
              <a:tailEnd type="none" w="med" len="med"/>
            </a:ln>
          </p:spPr>
        </p:cxnSp>
      </p:grpSp>
      <p:cxnSp>
        <p:nvCxnSpPr>
          <p:cNvPr id="713" name="Shape 713"/>
          <p:cNvCxnSpPr>
            <a:stCxn id="583" idx="0"/>
            <a:endCxn id="711" idx="2"/>
          </p:cNvCxnSpPr>
          <p:nvPr/>
        </p:nvCxnSpPr>
        <p:spPr>
          <a:xfrm rot="10800000" flipH="1">
            <a:off x="5750561" y="688741"/>
            <a:ext cx="1232400" cy="1239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grpSp>
        <p:nvGrpSpPr>
          <p:cNvPr id="714" name="Shape 714"/>
          <p:cNvGrpSpPr/>
          <p:nvPr/>
        </p:nvGrpSpPr>
        <p:grpSpPr>
          <a:xfrm>
            <a:off x="6123509" y="1557671"/>
            <a:ext cx="411600" cy="183000"/>
            <a:chOff x="3633317" y="2008548"/>
            <a:chExt cx="411600" cy="183000"/>
          </a:xfrm>
        </p:grpSpPr>
        <p:sp>
          <p:nvSpPr>
            <p:cNvPr id="715" name="Shape 715"/>
            <p:cNvSpPr/>
            <p:nvPr/>
          </p:nvSpPr>
          <p:spPr>
            <a:xfrm>
              <a:off x="3633317" y="2008548"/>
              <a:ext cx="183000" cy="183000"/>
            </a:xfrm>
            <a:prstGeom prst="ellipse">
              <a:avLst/>
            </a:prstGeom>
            <a:no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716" name="Shape 716"/>
            <p:cNvCxnSpPr>
              <a:stCxn id="715" idx="6"/>
            </p:cNvCxnSpPr>
            <p:nvPr/>
          </p:nvCxnSpPr>
          <p:spPr>
            <a:xfrm>
              <a:off x="3816317" y="2100048"/>
              <a:ext cx="228600" cy="1500"/>
            </a:xfrm>
            <a:prstGeom prst="straightConnector1">
              <a:avLst/>
            </a:prstGeom>
            <a:noFill/>
            <a:ln w="12700" cap="flat" cmpd="sng">
              <a:solidFill>
                <a:srgbClr val="000000"/>
              </a:solidFill>
              <a:prstDash val="solid"/>
              <a:round/>
              <a:headEnd type="none" w="med" len="med"/>
              <a:tailEnd type="none" w="med" len="med"/>
            </a:ln>
          </p:spPr>
        </p:cxnSp>
      </p:grpSp>
      <p:grpSp>
        <p:nvGrpSpPr>
          <p:cNvPr id="717" name="Shape 717"/>
          <p:cNvGrpSpPr/>
          <p:nvPr/>
        </p:nvGrpSpPr>
        <p:grpSpPr>
          <a:xfrm>
            <a:off x="7396518" y="2606511"/>
            <a:ext cx="411600" cy="183000"/>
            <a:chOff x="3633317" y="2008548"/>
            <a:chExt cx="411600" cy="183000"/>
          </a:xfrm>
        </p:grpSpPr>
        <p:sp>
          <p:nvSpPr>
            <p:cNvPr id="718" name="Shape 718"/>
            <p:cNvSpPr/>
            <p:nvPr/>
          </p:nvSpPr>
          <p:spPr>
            <a:xfrm>
              <a:off x="3633317" y="2008548"/>
              <a:ext cx="183000" cy="183000"/>
            </a:xfrm>
            <a:prstGeom prst="ellipse">
              <a:avLst/>
            </a:prstGeom>
            <a:no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719" name="Shape 719"/>
            <p:cNvCxnSpPr>
              <a:stCxn id="718" idx="6"/>
            </p:cNvCxnSpPr>
            <p:nvPr/>
          </p:nvCxnSpPr>
          <p:spPr>
            <a:xfrm>
              <a:off x="3816317" y="2100048"/>
              <a:ext cx="228600" cy="1500"/>
            </a:xfrm>
            <a:prstGeom prst="straightConnector1">
              <a:avLst/>
            </a:prstGeom>
            <a:noFill/>
            <a:ln w="12700" cap="flat" cmpd="sng">
              <a:solidFill>
                <a:srgbClr val="000000"/>
              </a:solidFill>
              <a:prstDash val="solid"/>
              <a:round/>
              <a:headEnd type="none" w="med" len="med"/>
              <a:tailEnd type="none" w="med" len="med"/>
            </a:ln>
          </p:spPr>
        </p:cxnSp>
      </p:grpSp>
      <p:cxnSp>
        <p:nvCxnSpPr>
          <p:cNvPr id="720" name="Shape 720"/>
          <p:cNvCxnSpPr>
            <a:stCxn id="583" idx="1"/>
            <a:endCxn id="715" idx="2"/>
          </p:cNvCxnSpPr>
          <p:nvPr/>
        </p:nvCxnSpPr>
        <p:spPr>
          <a:xfrm>
            <a:off x="5432561" y="1183741"/>
            <a:ext cx="690900" cy="4653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cxnSp>
        <p:nvCxnSpPr>
          <p:cNvPr id="721" name="Shape 721"/>
          <p:cNvCxnSpPr>
            <a:stCxn id="547" idx="1"/>
          </p:cNvCxnSpPr>
          <p:nvPr/>
        </p:nvCxnSpPr>
        <p:spPr>
          <a:xfrm flipH="1">
            <a:off x="6692452" y="1978558"/>
            <a:ext cx="175200" cy="3267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cxnSp>
        <p:nvCxnSpPr>
          <p:cNvPr id="722" name="Shape 722"/>
          <p:cNvCxnSpPr>
            <a:stCxn id="547" idx="1"/>
            <a:endCxn id="718" idx="1"/>
          </p:cNvCxnSpPr>
          <p:nvPr/>
        </p:nvCxnSpPr>
        <p:spPr>
          <a:xfrm>
            <a:off x="6867652" y="1978558"/>
            <a:ext cx="555600" cy="6549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cxnSp>
        <p:nvCxnSpPr>
          <p:cNvPr id="723" name="Shape 723"/>
          <p:cNvCxnSpPr>
            <a:stCxn id="606" idx="0"/>
          </p:cNvCxnSpPr>
          <p:nvPr/>
        </p:nvCxnSpPr>
        <p:spPr>
          <a:xfrm>
            <a:off x="8034610" y="610837"/>
            <a:ext cx="677400" cy="960600"/>
          </a:xfrm>
          <a:prstGeom prst="bentConnector2">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grpSp>
        <p:nvGrpSpPr>
          <p:cNvPr id="724" name="Shape 724"/>
          <p:cNvGrpSpPr/>
          <p:nvPr/>
        </p:nvGrpSpPr>
        <p:grpSpPr>
          <a:xfrm>
            <a:off x="6057237" y="2823920"/>
            <a:ext cx="1109204" cy="818208"/>
            <a:chOff x="5981037" y="3250614"/>
            <a:chExt cx="1109204" cy="818208"/>
          </a:xfrm>
        </p:grpSpPr>
        <p:grpSp>
          <p:nvGrpSpPr>
            <p:cNvPr id="725" name="Shape 725"/>
            <p:cNvGrpSpPr/>
            <p:nvPr/>
          </p:nvGrpSpPr>
          <p:grpSpPr>
            <a:xfrm>
              <a:off x="5981037" y="3250614"/>
              <a:ext cx="829434" cy="818208"/>
              <a:chOff x="5981037" y="3250614"/>
              <a:chExt cx="829434" cy="818208"/>
            </a:xfrm>
          </p:grpSpPr>
          <p:grpSp>
            <p:nvGrpSpPr>
              <p:cNvPr id="726" name="Shape 726"/>
              <p:cNvGrpSpPr/>
              <p:nvPr/>
            </p:nvGrpSpPr>
            <p:grpSpPr>
              <a:xfrm>
                <a:off x="6048771" y="3250614"/>
                <a:ext cx="761700" cy="742200"/>
                <a:chOff x="5503846" y="1668437"/>
                <a:chExt cx="761700" cy="742200"/>
              </a:xfrm>
            </p:grpSpPr>
            <p:sp>
              <p:nvSpPr>
                <p:cNvPr id="727" name="Shape 727"/>
                <p:cNvSpPr/>
                <p:nvPr/>
              </p:nvSpPr>
              <p:spPr>
                <a:xfrm>
                  <a:off x="5571648" y="1668437"/>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28" name="Shape 728"/>
                <p:cNvSpPr/>
                <p:nvPr/>
              </p:nvSpPr>
              <p:spPr>
                <a:xfrm>
                  <a:off x="5709684" y="2071222"/>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29" name="Shape 729"/>
                <p:cNvSpPr/>
                <p:nvPr/>
              </p:nvSpPr>
              <p:spPr>
                <a:xfrm>
                  <a:off x="5816851" y="1991155"/>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30" name="Shape 730"/>
                <p:cNvSpPr/>
                <p:nvPr/>
              </p:nvSpPr>
              <p:spPr>
                <a:xfrm>
                  <a:off x="5927584" y="2057926"/>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31" name="Shape 731"/>
                <p:cNvSpPr/>
                <p:nvPr/>
              </p:nvSpPr>
              <p:spPr>
                <a:xfrm>
                  <a:off x="5818844" y="213911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32" name="Shape 732"/>
                <p:cNvSpPr txBox="1"/>
                <p:nvPr/>
              </p:nvSpPr>
              <p:spPr>
                <a:xfrm>
                  <a:off x="5503846" y="1756131"/>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grpSp>
            <p:nvGrpSpPr>
              <p:cNvPr id="733" name="Shape 733"/>
              <p:cNvGrpSpPr/>
              <p:nvPr/>
            </p:nvGrpSpPr>
            <p:grpSpPr>
              <a:xfrm>
                <a:off x="5981037" y="3320850"/>
                <a:ext cx="761700" cy="742200"/>
                <a:chOff x="5503846" y="1668437"/>
                <a:chExt cx="761700" cy="742200"/>
              </a:xfrm>
            </p:grpSpPr>
            <p:sp>
              <p:nvSpPr>
                <p:cNvPr id="734" name="Shape 734"/>
                <p:cNvSpPr/>
                <p:nvPr/>
              </p:nvSpPr>
              <p:spPr>
                <a:xfrm>
                  <a:off x="5571648" y="1668437"/>
                  <a:ext cx="636000" cy="742200"/>
                </a:xfrm>
                <a:prstGeom prst="snip1Rect">
                  <a:avLst>
                    <a:gd name="adj" fmla="val 16667"/>
                  </a:avLst>
                </a:prstGeom>
                <a:solidFill>
                  <a:srgbClr val="FFFFFF"/>
                </a:solidFill>
                <a:ln w="9525" cap="flat" cmpd="sng">
                  <a:solidFill>
                    <a:srgbClr val="000000"/>
                  </a:solidFill>
                  <a:prstDash val="solid"/>
                  <a:round/>
                  <a:headEnd type="none" w="med" len="med"/>
                  <a:tailEnd type="none" w="med" len="med"/>
                </a:ln>
                <a:effectLst>
                  <a:outerShdw blurRad="40000" dist="23000" dir="5400000" rotWithShape="0">
                    <a:srgbClr val="000000">
                      <a:alpha val="34900"/>
                    </a:srgbClr>
                  </a:outerShdw>
                </a:effectLst>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35" name="Shape 735"/>
                <p:cNvSpPr/>
                <p:nvPr/>
              </p:nvSpPr>
              <p:spPr>
                <a:xfrm>
                  <a:off x="5709684" y="2071222"/>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36" name="Shape 736"/>
                <p:cNvSpPr/>
                <p:nvPr/>
              </p:nvSpPr>
              <p:spPr>
                <a:xfrm>
                  <a:off x="5816851" y="1991155"/>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37" name="Shape 737"/>
                <p:cNvSpPr/>
                <p:nvPr/>
              </p:nvSpPr>
              <p:spPr>
                <a:xfrm>
                  <a:off x="5927584" y="2057926"/>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38" name="Shape 738"/>
                <p:cNvSpPr/>
                <p:nvPr/>
              </p:nvSpPr>
              <p:spPr>
                <a:xfrm>
                  <a:off x="5818844" y="2139118"/>
                  <a:ext cx="137100" cy="137100"/>
                </a:xfrm>
                <a:prstGeom prst="hexagon">
                  <a:avLst>
                    <a:gd name="adj" fmla="val 25000"/>
                    <a:gd name="vf" fmla="val 115470"/>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39" name="Shape 739"/>
                <p:cNvSpPr txBox="1"/>
                <p:nvPr/>
              </p:nvSpPr>
              <p:spPr>
                <a:xfrm>
                  <a:off x="5503846" y="1756131"/>
                  <a:ext cx="761700" cy="2154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800">
                      <a:solidFill>
                        <a:srgbClr val="000000"/>
                      </a:solidFill>
                      <a:latin typeface="Arial"/>
                      <a:ea typeface="Arial"/>
                      <a:cs typeface="Arial"/>
                      <a:sym typeface="Arial"/>
                    </a:rPr>
                    <a:t>Microservice</a:t>
                  </a:r>
                </a:p>
              </p:txBody>
            </p:sp>
          </p:grpSp>
          <p:sp>
            <p:nvSpPr>
              <p:cNvPr id="740" name="Shape 740"/>
              <p:cNvSpPr txBox="1"/>
              <p:nvPr/>
            </p:nvSpPr>
            <p:spPr>
              <a:xfrm>
                <a:off x="6043272" y="3822522"/>
                <a:ext cx="263100" cy="246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FF0000"/>
                    </a:solidFill>
                    <a:latin typeface="Arial"/>
                    <a:ea typeface="Arial"/>
                    <a:cs typeface="Arial"/>
                    <a:sym typeface="Arial"/>
                  </a:rPr>
                  <a:t>F</a:t>
                </a:r>
              </a:p>
            </p:txBody>
          </p:sp>
        </p:grpSp>
        <p:grpSp>
          <p:nvGrpSpPr>
            <p:cNvPr id="741" name="Shape 741"/>
            <p:cNvGrpSpPr/>
            <p:nvPr/>
          </p:nvGrpSpPr>
          <p:grpSpPr>
            <a:xfrm>
              <a:off x="6678641" y="3647105"/>
              <a:ext cx="411600" cy="183000"/>
              <a:chOff x="3886724" y="1765441"/>
              <a:chExt cx="411600" cy="183000"/>
            </a:xfrm>
          </p:grpSpPr>
          <p:sp>
            <p:nvSpPr>
              <p:cNvPr id="742" name="Shape 742"/>
              <p:cNvSpPr/>
              <p:nvPr/>
            </p:nvSpPr>
            <p:spPr>
              <a:xfrm>
                <a:off x="4115324" y="1765441"/>
                <a:ext cx="183000" cy="183000"/>
              </a:xfrm>
              <a:prstGeom prst="ellipse">
                <a:avLst/>
              </a:prstGeom>
              <a:no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743" name="Shape 743"/>
              <p:cNvCxnSpPr>
                <a:endCxn id="742" idx="2"/>
              </p:cNvCxnSpPr>
              <p:nvPr/>
            </p:nvCxnSpPr>
            <p:spPr>
              <a:xfrm rot="10800000" flipH="1">
                <a:off x="3886724" y="1856941"/>
                <a:ext cx="228600" cy="1500"/>
              </a:xfrm>
              <a:prstGeom prst="straightConnector1">
                <a:avLst/>
              </a:prstGeom>
              <a:noFill/>
              <a:ln w="12700" cap="flat" cmpd="sng">
                <a:solidFill>
                  <a:srgbClr val="000000"/>
                </a:solidFill>
                <a:prstDash val="solid"/>
                <a:round/>
                <a:headEnd type="none" w="med" len="med"/>
                <a:tailEnd type="none" w="med" len="med"/>
              </a:ln>
            </p:spPr>
          </p:cxnSp>
        </p:grpSp>
      </p:grpSp>
      <p:cxnSp>
        <p:nvCxnSpPr>
          <p:cNvPr id="744" name="Shape 744"/>
          <p:cNvCxnSpPr>
            <a:stCxn id="646" idx="1"/>
            <a:endCxn id="742" idx="6"/>
          </p:cNvCxnSpPr>
          <p:nvPr/>
        </p:nvCxnSpPr>
        <p:spPr>
          <a:xfrm flipH="1">
            <a:off x="7166532" y="3054001"/>
            <a:ext cx="971700" cy="2580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grpSp>
        <p:nvGrpSpPr>
          <p:cNvPr id="745" name="Shape 745"/>
          <p:cNvGrpSpPr/>
          <p:nvPr/>
        </p:nvGrpSpPr>
        <p:grpSpPr>
          <a:xfrm>
            <a:off x="6961858" y="4254161"/>
            <a:ext cx="411600" cy="183000"/>
            <a:chOff x="3633317" y="2008548"/>
            <a:chExt cx="411600" cy="183000"/>
          </a:xfrm>
        </p:grpSpPr>
        <p:sp>
          <p:nvSpPr>
            <p:cNvPr id="746" name="Shape 746"/>
            <p:cNvSpPr/>
            <p:nvPr/>
          </p:nvSpPr>
          <p:spPr>
            <a:xfrm>
              <a:off x="3633317" y="2008548"/>
              <a:ext cx="183000" cy="183000"/>
            </a:xfrm>
            <a:prstGeom prst="ellipse">
              <a:avLst/>
            </a:prstGeom>
            <a:no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747" name="Shape 747"/>
            <p:cNvCxnSpPr>
              <a:stCxn id="746" idx="6"/>
            </p:cNvCxnSpPr>
            <p:nvPr/>
          </p:nvCxnSpPr>
          <p:spPr>
            <a:xfrm>
              <a:off x="3816317" y="2100048"/>
              <a:ext cx="228600" cy="1500"/>
            </a:xfrm>
            <a:prstGeom prst="straightConnector1">
              <a:avLst/>
            </a:prstGeom>
            <a:noFill/>
            <a:ln w="12700" cap="flat" cmpd="sng">
              <a:solidFill>
                <a:srgbClr val="000000"/>
              </a:solidFill>
              <a:prstDash val="solid"/>
              <a:round/>
              <a:headEnd type="none" w="med" len="med"/>
              <a:tailEnd type="none" w="med" len="med"/>
            </a:ln>
          </p:spPr>
        </p:cxnSp>
      </p:grpSp>
      <p:cxnSp>
        <p:nvCxnSpPr>
          <p:cNvPr id="748" name="Shape 748"/>
          <p:cNvCxnSpPr>
            <a:stCxn id="734" idx="1"/>
            <a:endCxn id="708" idx="6"/>
          </p:cNvCxnSpPr>
          <p:nvPr/>
        </p:nvCxnSpPr>
        <p:spPr>
          <a:xfrm rot="10800000">
            <a:off x="5578439" y="3604256"/>
            <a:ext cx="864600" cy="321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cxnSp>
        <p:nvCxnSpPr>
          <p:cNvPr id="749" name="Shape 749"/>
          <p:cNvCxnSpPr>
            <a:stCxn id="734" idx="1"/>
            <a:endCxn id="746" idx="1"/>
          </p:cNvCxnSpPr>
          <p:nvPr/>
        </p:nvCxnSpPr>
        <p:spPr>
          <a:xfrm>
            <a:off x="6443039" y="3636356"/>
            <a:ext cx="545700" cy="6447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cxnSp>
        <p:nvCxnSpPr>
          <p:cNvPr id="750" name="Shape 750"/>
          <p:cNvCxnSpPr>
            <a:stCxn id="669" idx="0"/>
            <a:endCxn id="746" idx="2"/>
          </p:cNvCxnSpPr>
          <p:nvPr/>
        </p:nvCxnSpPr>
        <p:spPr>
          <a:xfrm rot="10800000" flipH="1">
            <a:off x="5789997" y="4345721"/>
            <a:ext cx="1171800" cy="915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cxnSp>
        <p:nvCxnSpPr>
          <p:cNvPr id="751" name="Shape 751"/>
          <p:cNvCxnSpPr>
            <a:endCxn id="632" idx="3"/>
          </p:cNvCxnSpPr>
          <p:nvPr/>
        </p:nvCxnSpPr>
        <p:spPr>
          <a:xfrm flipH="1">
            <a:off x="8261188" y="1616176"/>
            <a:ext cx="2700" cy="5415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cxnSp>
        <p:nvCxnSpPr>
          <p:cNvPr id="752" name="Shape 752"/>
          <p:cNvCxnSpPr>
            <a:endCxn id="685" idx="0"/>
          </p:cNvCxnSpPr>
          <p:nvPr/>
        </p:nvCxnSpPr>
        <p:spPr>
          <a:xfrm rot="5400000">
            <a:off x="7162233" y="2606723"/>
            <a:ext cx="2496000" cy="542700"/>
          </a:xfrm>
          <a:prstGeom prst="bentConnector2">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grpSp>
        <p:nvGrpSpPr>
          <p:cNvPr id="753" name="Shape 753"/>
          <p:cNvGrpSpPr/>
          <p:nvPr/>
        </p:nvGrpSpPr>
        <p:grpSpPr>
          <a:xfrm>
            <a:off x="383590" y="743583"/>
            <a:ext cx="183000" cy="411600"/>
            <a:chOff x="4035688" y="1212162"/>
            <a:chExt cx="183000" cy="411600"/>
          </a:xfrm>
        </p:grpSpPr>
        <p:sp>
          <p:nvSpPr>
            <p:cNvPr id="754" name="Shape 754"/>
            <p:cNvSpPr/>
            <p:nvPr/>
          </p:nvSpPr>
          <p:spPr>
            <a:xfrm>
              <a:off x="4035688" y="1212162"/>
              <a:ext cx="183000" cy="183000"/>
            </a:xfrm>
            <a:prstGeom prst="ellipse">
              <a:avLst/>
            </a:prstGeom>
            <a:no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755" name="Shape 755"/>
            <p:cNvCxnSpPr>
              <a:endCxn id="754" idx="4"/>
            </p:cNvCxnSpPr>
            <p:nvPr/>
          </p:nvCxnSpPr>
          <p:spPr>
            <a:xfrm rot="10800000">
              <a:off x="4127188" y="1395162"/>
              <a:ext cx="0" cy="228600"/>
            </a:xfrm>
            <a:prstGeom prst="straightConnector1">
              <a:avLst/>
            </a:prstGeom>
            <a:noFill/>
            <a:ln w="12700" cap="flat" cmpd="sng">
              <a:solidFill>
                <a:srgbClr val="000000"/>
              </a:solidFill>
              <a:prstDash val="solid"/>
              <a:round/>
              <a:headEnd type="none" w="med" len="med"/>
              <a:tailEnd type="none" w="med" len="med"/>
            </a:ln>
          </p:spPr>
        </p:cxnSp>
      </p:grpSp>
      <p:sp>
        <p:nvSpPr>
          <p:cNvPr id="756" name="Shape 756"/>
          <p:cNvSpPr txBox="1"/>
          <p:nvPr/>
        </p:nvSpPr>
        <p:spPr>
          <a:xfrm>
            <a:off x="624806" y="749866"/>
            <a:ext cx="10830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800">
                <a:solidFill>
                  <a:srgbClr val="000000"/>
                </a:solidFill>
                <a:latin typeface="Arial"/>
                <a:ea typeface="Arial"/>
                <a:cs typeface="Arial"/>
                <a:sym typeface="Arial"/>
              </a:rPr>
              <a:t>Interface</a:t>
            </a:r>
          </a:p>
        </p:txBody>
      </p:sp>
      <p:sp>
        <p:nvSpPr>
          <p:cNvPr id="757" name="Shape 757"/>
          <p:cNvSpPr txBox="1"/>
          <p:nvPr/>
        </p:nvSpPr>
        <p:spPr>
          <a:xfrm>
            <a:off x="2070302" y="4252571"/>
            <a:ext cx="2676300" cy="646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000000"/>
                </a:solidFill>
                <a:latin typeface="Arial"/>
                <a:ea typeface="Arial"/>
                <a:cs typeface="Arial"/>
                <a:sym typeface="Arial"/>
              </a:rPr>
              <a:t>Independently scalable, e.g. Microservice H may have 3 container instances</a:t>
            </a:r>
          </a:p>
        </p:txBody>
      </p:sp>
      <p:cxnSp>
        <p:nvCxnSpPr>
          <p:cNvPr id="758" name="Shape 758"/>
          <p:cNvCxnSpPr/>
          <p:nvPr/>
        </p:nvCxnSpPr>
        <p:spPr>
          <a:xfrm>
            <a:off x="4148362" y="4563001"/>
            <a:ext cx="869100" cy="6300"/>
          </a:xfrm>
          <a:prstGeom prst="straightConnector1">
            <a:avLst/>
          </a:prstGeom>
          <a:noFill/>
          <a:ln w="25400" cap="flat" cmpd="sng">
            <a:solidFill>
              <a:srgbClr val="008774"/>
            </a:solidFill>
            <a:prstDash val="solid"/>
            <a:round/>
            <a:headEnd type="none" w="med" len="med"/>
            <a:tailEnd type="triangle" w="lg" len="lg"/>
          </a:ln>
        </p:spPr>
      </p:cxnSp>
      <p:grpSp>
        <p:nvGrpSpPr>
          <p:cNvPr id="759" name="Shape 759"/>
          <p:cNvGrpSpPr/>
          <p:nvPr/>
        </p:nvGrpSpPr>
        <p:grpSpPr>
          <a:xfrm>
            <a:off x="6169192" y="2207424"/>
            <a:ext cx="589275" cy="186040"/>
            <a:chOff x="2943922" y="2085094"/>
            <a:chExt cx="736594" cy="372079"/>
          </a:xfrm>
        </p:grpSpPr>
        <p:cxnSp>
          <p:nvCxnSpPr>
            <p:cNvPr id="760" name="Shape 760"/>
            <p:cNvCxnSpPr/>
            <p:nvPr/>
          </p:nvCxnSpPr>
          <p:spPr>
            <a:xfrm>
              <a:off x="2943922" y="2088891"/>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61" name="Shape 761"/>
            <p:cNvCxnSpPr/>
            <p:nvPr/>
          </p:nvCxnSpPr>
          <p:spPr>
            <a:xfrm>
              <a:off x="2943922" y="2456424"/>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62" name="Shape 762"/>
            <p:cNvCxnSpPr/>
            <p:nvPr/>
          </p:nvCxnSpPr>
          <p:spPr>
            <a:xfrm>
              <a:off x="2943922" y="2090664"/>
              <a:ext cx="0" cy="365700"/>
            </a:xfrm>
            <a:prstGeom prst="straightConnector1">
              <a:avLst/>
            </a:prstGeom>
            <a:noFill/>
            <a:ln w="12700" cap="rnd" cmpd="sng">
              <a:solidFill>
                <a:srgbClr val="000000"/>
              </a:solidFill>
              <a:prstDash val="solid"/>
              <a:round/>
              <a:headEnd type="none" w="med" len="med"/>
              <a:tailEnd type="none" w="med" len="med"/>
            </a:ln>
          </p:spPr>
        </p:cxnSp>
        <p:cxnSp>
          <p:nvCxnSpPr>
            <p:cNvPr id="763" name="Shape 763"/>
            <p:cNvCxnSpPr/>
            <p:nvPr/>
          </p:nvCxnSpPr>
          <p:spPr>
            <a:xfrm>
              <a:off x="3126802" y="2089101"/>
              <a:ext cx="0" cy="365700"/>
            </a:xfrm>
            <a:prstGeom prst="straightConnector1">
              <a:avLst/>
            </a:prstGeom>
            <a:noFill/>
            <a:ln w="12700" cap="rnd" cmpd="sng">
              <a:solidFill>
                <a:srgbClr val="000000"/>
              </a:solidFill>
              <a:prstDash val="solid"/>
              <a:round/>
              <a:headEnd type="none" w="med" len="med"/>
              <a:tailEnd type="none" w="med" len="med"/>
            </a:ln>
          </p:spPr>
        </p:cxnSp>
        <p:cxnSp>
          <p:nvCxnSpPr>
            <p:cNvPr id="764" name="Shape 764"/>
            <p:cNvCxnSpPr/>
            <p:nvPr/>
          </p:nvCxnSpPr>
          <p:spPr>
            <a:xfrm>
              <a:off x="3127248" y="2087657"/>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65" name="Shape 765"/>
            <p:cNvCxnSpPr/>
            <p:nvPr/>
          </p:nvCxnSpPr>
          <p:spPr>
            <a:xfrm>
              <a:off x="3127248" y="2455190"/>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66" name="Shape 766"/>
            <p:cNvCxnSpPr/>
            <p:nvPr/>
          </p:nvCxnSpPr>
          <p:spPr>
            <a:xfrm>
              <a:off x="3310128" y="2089430"/>
              <a:ext cx="0" cy="365700"/>
            </a:xfrm>
            <a:prstGeom prst="straightConnector1">
              <a:avLst/>
            </a:prstGeom>
            <a:noFill/>
            <a:ln w="12700" cap="rnd" cmpd="sng">
              <a:solidFill>
                <a:srgbClr val="000000"/>
              </a:solidFill>
              <a:prstDash val="solid"/>
              <a:round/>
              <a:headEnd type="none" w="med" len="med"/>
              <a:tailEnd type="none" w="med" len="med"/>
            </a:ln>
          </p:spPr>
        </p:cxnSp>
        <p:cxnSp>
          <p:nvCxnSpPr>
            <p:cNvPr id="767" name="Shape 767"/>
            <p:cNvCxnSpPr/>
            <p:nvPr/>
          </p:nvCxnSpPr>
          <p:spPr>
            <a:xfrm>
              <a:off x="3314190" y="2089640"/>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68" name="Shape 768"/>
            <p:cNvCxnSpPr/>
            <p:nvPr/>
          </p:nvCxnSpPr>
          <p:spPr>
            <a:xfrm>
              <a:off x="3314190" y="2457173"/>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69" name="Shape 769"/>
            <p:cNvCxnSpPr/>
            <p:nvPr/>
          </p:nvCxnSpPr>
          <p:spPr>
            <a:xfrm>
              <a:off x="3497070" y="2085094"/>
              <a:ext cx="0" cy="365700"/>
            </a:xfrm>
            <a:prstGeom prst="straightConnector1">
              <a:avLst/>
            </a:prstGeom>
            <a:noFill/>
            <a:ln w="12700" cap="rnd" cmpd="sng">
              <a:solidFill>
                <a:srgbClr val="000000"/>
              </a:solidFill>
              <a:prstDash val="solid"/>
              <a:round/>
              <a:headEnd type="none" w="med" len="med"/>
              <a:tailEnd type="none" w="med" len="med"/>
            </a:ln>
          </p:spPr>
        </p:cxnSp>
        <p:cxnSp>
          <p:nvCxnSpPr>
            <p:cNvPr id="770" name="Shape 770"/>
            <p:cNvCxnSpPr/>
            <p:nvPr/>
          </p:nvCxnSpPr>
          <p:spPr>
            <a:xfrm>
              <a:off x="3497516" y="2088406"/>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71" name="Shape 771"/>
            <p:cNvCxnSpPr/>
            <p:nvPr/>
          </p:nvCxnSpPr>
          <p:spPr>
            <a:xfrm>
              <a:off x="3497516" y="2455939"/>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72" name="Shape 772"/>
            <p:cNvCxnSpPr/>
            <p:nvPr/>
          </p:nvCxnSpPr>
          <p:spPr>
            <a:xfrm>
              <a:off x="3680396" y="2090179"/>
              <a:ext cx="0" cy="365700"/>
            </a:xfrm>
            <a:prstGeom prst="straightConnector1">
              <a:avLst/>
            </a:prstGeom>
            <a:noFill/>
            <a:ln w="12700" cap="rnd" cmpd="sng">
              <a:solidFill>
                <a:srgbClr val="000000"/>
              </a:solidFill>
              <a:prstDash val="solid"/>
              <a:round/>
              <a:headEnd type="none" w="med" len="med"/>
              <a:tailEnd type="none" w="med" len="med"/>
            </a:ln>
          </p:spPr>
        </p:cxnSp>
      </p:grpSp>
      <p:cxnSp>
        <p:nvCxnSpPr>
          <p:cNvPr id="773" name="Shape 773"/>
          <p:cNvCxnSpPr>
            <a:endCxn id="621" idx="3"/>
          </p:cNvCxnSpPr>
          <p:nvPr/>
        </p:nvCxnSpPr>
        <p:spPr>
          <a:xfrm flipH="1">
            <a:off x="5539856" y="2286158"/>
            <a:ext cx="677100" cy="118200"/>
          </a:xfrm>
          <a:prstGeom prst="straightConnector1">
            <a:avLst/>
          </a:prstGeom>
          <a:noFill/>
          <a:ln w="12700" cap="flat" cmpd="sng">
            <a:solidFill>
              <a:srgbClr val="000000"/>
            </a:solidFill>
            <a:prstDash val="dash"/>
            <a:round/>
            <a:headEnd type="none" w="med" len="med"/>
            <a:tailEnd type="triangle" w="lg" len="lg"/>
          </a:ln>
          <a:effectLst>
            <a:outerShdw blurRad="40000" dist="20000" dir="5400000" rotWithShape="0">
              <a:srgbClr val="000000">
                <a:alpha val="37650"/>
              </a:srgbClr>
            </a:outerShdw>
          </a:effectLst>
        </p:spPr>
      </p:cxnSp>
      <p:sp>
        <p:nvSpPr>
          <p:cNvPr id="774" name="Shape 774"/>
          <p:cNvSpPr txBox="1"/>
          <p:nvPr/>
        </p:nvSpPr>
        <p:spPr>
          <a:xfrm>
            <a:off x="6036282" y="2379608"/>
            <a:ext cx="813000" cy="4155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700">
                <a:solidFill>
                  <a:srgbClr val="000000"/>
                </a:solidFill>
                <a:latin typeface="Arial"/>
                <a:ea typeface="Arial"/>
                <a:cs typeface="Arial"/>
                <a:sym typeface="Arial"/>
              </a:rPr>
              <a:t>First-in First-out </a:t>
            </a:r>
          </a:p>
          <a:p>
            <a:pPr marL="0" marR="0" lvl="0" indent="0" algn="ctr" rtl="0">
              <a:spcBef>
                <a:spcPts val="0"/>
              </a:spcBef>
              <a:buSzPct val="25000"/>
              <a:buNone/>
            </a:pPr>
            <a:r>
              <a:rPr lang="en" sz="700">
                <a:solidFill>
                  <a:srgbClr val="000000"/>
                </a:solidFill>
                <a:latin typeface="Arial"/>
                <a:ea typeface="Arial"/>
                <a:cs typeface="Arial"/>
                <a:sym typeface="Arial"/>
              </a:rPr>
              <a:t>(FIFO) </a:t>
            </a:r>
          </a:p>
          <a:p>
            <a:pPr marL="0" marR="0" lvl="0" indent="0" algn="ctr" rtl="0">
              <a:spcBef>
                <a:spcPts val="0"/>
              </a:spcBef>
              <a:buSzPct val="25000"/>
              <a:buNone/>
            </a:pPr>
            <a:r>
              <a:rPr lang="en" sz="700">
                <a:solidFill>
                  <a:srgbClr val="000000"/>
                </a:solidFill>
                <a:latin typeface="Arial"/>
                <a:ea typeface="Arial"/>
                <a:cs typeface="Arial"/>
                <a:sym typeface="Arial"/>
              </a:rPr>
              <a:t>Queue</a:t>
            </a:r>
          </a:p>
        </p:txBody>
      </p:sp>
      <p:grpSp>
        <p:nvGrpSpPr>
          <p:cNvPr id="775" name="Shape 775"/>
          <p:cNvGrpSpPr/>
          <p:nvPr/>
        </p:nvGrpSpPr>
        <p:grpSpPr>
          <a:xfrm>
            <a:off x="8185606" y="1491909"/>
            <a:ext cx="589275" cy="186040"/>
            <a:chOff x="2943922" y="2085094"/>
            <a:chExt cx="736594" cy="372079"/>
          </a:xfrm>
        </p:grpSpPr>
        <p:cxnSp>
          <p:nvCxnSpPr>
            <p:cNvPr id="776" name="Shape 776"/>
            <p:cNvCxnSpPr/>
            <p:nvPr/>
          </p:nvCxnSpPr>
          <p:spPr>
            <a:xfrm>
              <a:off x="2943922" y="2088891"/>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77" name="Shape 777"/>
            <p:cNvCxnSpPr/>
            <p:nvPr/>
          </p:nvCxnSpPr>
          <p:spPr>
            <a:xfrm>
              <a:off x="2943922" y="2456424"/>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78" name="Shape 778"/>
            <p:cNvCxnSpPr/>
            <p:nvPr/>
          </p:nvCxnSpPr>
          <p:spPr>
            <a:xfrm>
              <a:off x="2943922" y="2090664"/>
              <a:ext cx="0" cy="365700"/>
            </a:xfrm>
            <a:prstGeom prst="straightConnector1">
              <a:avLst/>
            </a:prstGeom>
            <a:noFill/>
            <a:ln w="12700" cap="rnd" cmpd="sng">
              <a:solidFill>
                <a:srgbClr val="000000"/>
              </a:solidFill>
              <a:prstDash val="solid"/>
              <a:round/>
              <a:headEnd type="none" w="med" len="med"/>
              <a:tailEnd type="none" w="med" len="med"/>
            </a:ln>
          </p:spPr>
        </p:cxnSp>
        <p:cxnSp>
          <p:nvCxnSpPr>
            <p:cNvPr id="779" name="Shape 779"/>
            <p:cNvCxnSpPr/>
            <p:nvPr/>
          </p:nvCxnSpPr>
          <p:spPr>
            <a:xfrm>
              <a:off x="3126802" y="2089101"/>
              <a:ext cx="0" cy="365700"/>
            </a:xfrm>
            <a:prstGeom prst="straightConnector1">
              <a:avLst/>
            </a:prstGeom>
            <a:noFill/>
            <a:ln w="12700" cap="rnd" cmpd="sng">
              <a:solidFill>
                <a:srgbClr val="000000"/>
              </a:solidFill>
              <a:prstDash val="solid"/>
              <a:round/>
              <a:headEnd type="none" w="med" len="med"/>
              <a:tailEnd type="none" w="med" len="med"/>
            </a:ln>
          </p:spPr>
        </p:cxnSp>
        <p:cxnSp>
          <p:nvCxnSpPr>
            <p:cNvPr id="780" name="Shape 780"/>
            <p:cNvCxnSpPr/>
            <p:nvPr/>
          </p:nvCxnSpPr>
          <p:spPr>
            <a:xfrm>
              <a:off x="3127248" y="2087657"/>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81" name="Shape 781"/>
            <p:cNvCxnSpPr/>
            <p:nvPr/>
          </p:nvCxnSpPr>
          <p:spPr>
            <a:xfrm>
              <a:off x="3127248" y="2455190"/>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82" name="Shape 782"/>
            <p:cNvCxnSpPr/>
            <p:nvPr/>
          </p:nvCxnSpPr>
          <p:spPr>
            <a:xfrm>
              <a:off x="3310128" y="2089430"/>
              <a:ext cx="0" cy="365700"/>
            </a:xfrm>
            <a:prstGeom prst="straightConnector1">
              <a:avLst/>
            </a:prstGeom>
            <a:noFill/>
            <a:ln w="12700" cap="rnd" cmpd="sng">
              <a:solidFill>
                <a:srgbClr val="000000"/>
              </a:solidFill>
              <a:prstDash val="solid"/>
              <a:round/>
              <a:headEnd type="none" w="med" len="med"/>
              <a:tailEnd type="none" w="med" len="med"/>
            </a:ln>
          </p:spPr>
        </p:cxnSp>
        <p:cxnSp>
          <p:nvCxnSpPr>
            <p:cNvPr id="783" name="Shape 783"/>
            <p:cNvCxnSpPr/>
            <p:nvPr/>
          </p:nvCxnSpPr>
          <p:spPr>
            <a:xfrm>
              <a:off x="3314190" y="2089640"/>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84" name="Shape 784"/>
            <p:cNvCxnSpPr/>
            <p:nvPr/>
          </p:nvCxnSpPr>
          <p:spPr>
            <a:xfrm>
              <a:off x="3314190" y="2457173"/>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85" name="Shape 785"/>
            <p:cNvCxnSpPr/>
            <p:nvPr/>
          </p:nvCxnSpPr>
          <p:spPr>
            <a:xfrm>
              <a:off x="3497070" y="2085094"/>
              <a:ext cx="0" cy="365700"/>
            </a:xfrm>
            <a:prstGeom prst="straightConnector1">
              <a:avLst/>
            </a:prstGeom>
            <a:noFill/>
            <a:ln w="12700" cap="rnd" cmpd="sng">
              <a:solidFill>
                <a:srgbClr val="000000"/>
              </a:solidFill>
              <a:prstDash val="solid"/>
              <a:round/>
              <a:headEnd type="none" w="med" len="med"/>
              <a:tailEnd type="none" w="med" len="med"/>
            </a:ln>
          </p:spPr>
        </p:cxnSp>
        <p:cxnSp>
          <p:nvCxnSpPr>
            <p:cNvPr id="786" name="Shape 786"/>
            <p:cNvCxnSpPr/>
            <p:nvPr/>
          </p:nvCxnSpPr>
          <p:spPr>
            <a:xfrm>
              <a:off x="3497516" y="2088406"/>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87" name="Shape 787"/>
            <p:cNvCxnSpPr/>
            <p:nvPr/>
          </p:nvCxnSpPr>
          <p:spPr>
            <a:xfrm>
              <a:off x="3497516" y="2455939"/>
              <a:ext cx="183000" cy="0"/>
            </a:xfrm>
            <a:prstGeom prst="straightConnector1">
              <a:avLst/>
            </a:prstGeom>
            <a:noFill/>
            <a:ln w="12700" cap="rnd" cmpd="sng">
              <a:solidFill>
                <a:srgbClr val="000000"/>
              </a:solidFill>
              <a:prstDash val="solid"/>
              <a:round/>
              <a:headEnd type="none" w="med" len="med"/>
              <a:tailEnd type="none" w="med" len="med"/>
            </a:ln>
          </p:spPr>
        </p:cxnSp>
        <p:cxnSp>
          <p:nvCxnSpPr>
            <p:cNvPr id="788" name="Shape 788"/>
            <p:cNvCxnSpPr/>
            <p:nvPr/>
          </p:nvCxnSpPr>
          <p:spPr>
            <a:xfrm>
              <a:off x="3680396" y="2090179"/>
              <a:ext cx="0" cy="365700"/>
            </a:xfrm>
            <a:prstGeom prst="straightConnector1">
              <a:avLst/>
            </a:prstGeom>
            <a:noFill/>
            <a:ln w="12700" cap="rnd" cmpd="sng">
              <a:solidFill>
                <a:srgbClr val="000000"/>
              </a:solidFill>
              <a:prstDash val="solid"/>
              <a:round/>
              <a:headEnd type="none" w="med" len="med"/>
              <a:tailEnd type="none" w="med" len="med"/>
            </a:ln>
          </p:spPr>
        </p:cxnSp>
      </p:grpSp>
      <p:sp>
        <p:nvSpPr>
          <p:cNvPr id="789" name="Shape 789"/>
          <p:cNvSpPr txBox="1"/>
          <p:nvPr/>
        </p:nvSpPr>
        <p:spPr>
          <a:xfrm>
            <a:off x="7887528" y="1113449"/>
            <a:ext cx="915600" cy="4155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700">
                <a:solidFill>
                  <a:srgbClr val="000000"/>
                </a:solidFill>
                <a:latin typeface="Arial"/>
                <a:ea typeface="Arial"/>
                <a:cs typeface="Arial"/>
                <a:sym typeface="Arial"/>
              </a:rPr>
              <a:t>Publish-Subscribe</a:t>
            </a:r>
          </a:p>
          <a:p>
            <a:pPr marL="0" marR="0" lvl="0" indent="0" algn="ctr" rtl="0">
              <a:spcBef>
                <a:spcPts val="0"/>
              </a:spcBef>
              <a:buSzPct val="25000"/>
              <a:buNone/>
            </a:pPr>
            <a:r>
              <a:rPr lang="en" sz="700">
                <a:solidFill>
                  <a:srgbClr val="000000"/>
                </a:solidFill>
                <a:latin typeface="Arial"/>
                <a:ea typeface="Arial"/>
                <a:cs typeface="Arial"/>
                <a:sym typeface="Arial"/>
              </a:rPr>
              <a:t>(Pub-Sub)</a:t>
            </a:r>
          </a:p>
          <a:p>
            <a:pPr marL="0" marR="0" lvl="0" indent="0" algn="ctr" rtl="0">
              <a:spcBef>
                <a:spcPts val="0"/>
              </a:spcBef>
              <a:buSzPct val="25000"/>
              <a:buNone/>
            </a:pPr>
            <a:r>
              <a:rPr lang="en" sz="700">
                <a:solidFill>
                  <a:srgbClr val="000000"/>
                </a:solidFill>
                <a:latin typeface="Arial"/>
                <a:ea typeface="Arial"/>
                <a:cs typeface="Arial"/>
                <a:sym typeface="Arial"/>
              </a:rPr>
              <a:t>Queue</a:t>
            </a:r>
          </a:p>
        </p:txBody>
      </p:sp>
      <p:sp>
        <p:nvSpPr>
          <p:cNvPr id="790" name="Shape 790"/>
          <p:cNvSpPr txBox="1"/>
          <p:nvPr/>
        </p:nvSpPr>
        <p:spPr>
          <a:xfrm>
            <a:off x="2718272" y="991565"/>
            <a:ext cx="2206800" cy="8310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000000"/>
                </a:solidFill>
                <a:latin typeface="Arial"/>
                <a:ea typeface="Arial"/>
                <a:cs typeface="Arial"/>
                <a:sym typeface="Arial"/>
              </a:rPr>
              <a:t>Queues, Pub-Sub and other messaging paradigms enable asynchronous processing and independent scaling.</a:t>
            </a:r>
          </a:p>
        </p:txBody>
      </p:sp>
      <p:cxnSp>
        <p:nvCxnSpPr>
          <p:cNvPr id="791" name="Shape 791"/>
          <p:cNvCxnSpPr>
            <a:stCxn id="790" idx="2"/>
          </p:cNvCxnSpPr>
          <p:nvPr/>
        </p:nvCxnSpPr>
        <p:spPr>
          <a:xfrm>
            <a:off x="3821672" y="1822565"/>
            <a:ext cx="2330700" cy="401700"/>
          </a:xfrm>
          <a:prstGeom prst="straightConnector1">
            <a:avLst/>
          </a:prstGeom>
          <a:noFill/>
          <a:ln w="25400" cap="flat" cmpd="sng">
            <a:solidFill>
              <a:srgbClr val="008774"/>
            </a:solidFill>
            <a:prstDash val="solid"/>
            <a:round/>
            <a:headEnd type="none" w="med" len="med"/>
            <a:tailEnd type="triangle" w="lg" len="lg"/>
          </a:ln>
        </p:spPr>
      </p:cxnSp>
      <p:sp>
        <p:nvSpPr>
          <p:cNvPr id="792" name="Shape 792"/>
          <p:cNvSpPr/>
          <p:nvPr/>
        </p:nvSpPr>
        <p:spPr>
          <a:xfrm>
            <a:off x="756920" y="3757672"/>
            <a:ext cx="914400" cy="612648"/>
          </a:xfrm>
          <a:prstGeom prst="flowChartMagneticDisk">
            <a:avLst/>
          </a:prstGeom>
          <a:solidFill>
            <a:srgbClr val="CFE2F3"/>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93" name="Shape 793"/>
          <p:cNvSpPr/>
          <p:nvPr/>
        </p:nvSpPr>
        <p:spPr>
          <a:xfrm>
            <a:off x="6273800" y="4840456"/>
            <a:ext cx="228600" cy="153162"/>
          </a:xfrm>
          <a:prstGeom prst="flowChartMagneticDisk">
            <a:avLst/>
          </a:prstGeom>
          <a:solidFill>
            <a:srgbClr val="FCE5CD"/>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94" name="Shape 794"/>
          <p:cNvSpPr/>
          <p:nvPr/>
        </p:nvSpPr>
        <p:spPr>
          <a:xfrm>
            <a:off x="7828280" y="4852394"/>
            <a:ext cx="228600" cy="153162"/>
          </a:xfrm>
          <a:prstGeom prst="flowChartMagneticDisk">
            <a:avLst/>
          </a:prstGeom>
          <a:solidFill>
            <a:srgbClr val="CFE2F3"/>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95" name="Shape 795"/>
          <p:cNvSpPr/>
          <p:nvPr/>
        </p:nvSpPr>
        <p:spPr>
          <a:xfrm>
            <a:off x="8194040" y="3346936"/>
            <a:ext cx="228600" cy="153162"/>
          </a:xfrm>
          <a:prstGeom prst="flowChartMagneticDisk">
            <a:avLst/>
          </a:prstGeom>
          <a:solidFill>
            <a:srgbClr val="B3B3B3"/>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96" name="Shape 796"/>
          <p:cNvSpPr/>
          <p:nvPr/>
        </p:nvSpPr>
        <p:spPr>
          <a:xfrm>
            <a:off x="6873240" y="3692376"/>
            <a:ext cx="228600" cy="153162"/>
          </a:xfrm>
          <a:prstGeom prst="flowChartMagneticDisk">
            <a:avLst/>
          </a:prstGeom>
          <a:solidFill>
            <a:srgbClr val="CFE2F3"/>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97" name="Shape 797"/>
          <p:cNvSpPr/>
          <p:nvPr/>
        </p:nvSpPr>
        <p:spPr>
          <a:xfrm>
            <a:off x="7350760" y="2046456"/>
            <a:ext cx="228600" cy="153162"/>
          </a:xfrm>
          <a:prstGeom prst="flowChartMagneticDisk">
            <a:avLst/>
          </a:prstGeom>
          <a:solidFill>
            <a:srgbClr val="FCE5CD"/>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98" name="Shape 798"/>
          <p:cNvSpPr/>
          <p:nvPr/>
        </p:nvSpPr>
        <p:spPr>
          <a:xfrm>
            <a:off x="7686040" y="1264136"/>
            <a:ext cx="228600" cy="153162"/>
          </a:xfrm>
          <a:prstGeom prst="flowChartMagneticDisk">
            <a:avLst/>
          </a:prstGeom>
          <a:solidFill>
            <a:srgbClr val="D9D2E9"/>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799" name="Shape 799"/>
          <p:cNvSpPr/>
          <p:nvPr/>
        </p:nvSpPr>
        <p:spPr>
          <a:xfrm>
            <a:off x="5125720" y="1467336"/>
            <a:ext cx="228600" cy="153162"/>
          </a:xfrm>
          <a:prstGeom prst="flowChartMagneticDisk">
            <a:avLst/>
          </a:prstGeom>
          <a:solidFill>
            <a:srgbClr val="FCE5CD"/>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800" name="Shape 800"/>
          <p:cNvSpPr/>
          <p:nvPr/>
        </p:nvSpPr>
        <p:spPr>
          <a:xfrm>
            <a:off x="5013960" y="3245336"/>
            <a:ext cx="228600" cy="153162"/>
          </a:xfrm>
          <a:prstGeom prst="flowChartMagneticDisk">
            <a:avLst/>
          </a:prstGeom>
          <a:solidFill>
            <a:srgbClr val="D9D2E9"/>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801" name="Shape 801"/>
          <p:cNvCxnSpPr>
            <a:stCxn id="523" idx="2"/>
            <a:endCxn id="792" idx="1"/>
          </p:cNvCxnSpPr>
          <p:nvPr/>
        </p:nvCxnSpPr>
        <p:spPr>
          <a:xfrm flipH="1">
            <a:off x="1213996" y="3222409"/>
            <a:ext cx="4800" cy="535200"/>
          </a:xfrm>
          <a:prstGeom prst="straightConnector1">
            <a:avLst/>
          </a:prstGeom>
          <a:noFill/>
          <a:ln w="12700" cap="flat" cmpd="sng">
            <a:solidFill>
              <a:srgbClr val="000000"/>
            </a:solidFill>
            <a:prstDash val="solid"/>
            <a:round/>
            <a:headEnd type="none" w="med" len="med"/>
            <a:tailEnd type="none" w="med" len="med"/>
          </a:ln>
        </p:spPr>
      </p:cxnSp>
      <p:cxnSp>
        <p:nvCxnSpPr>
          <p:cNvPr id="802" name="Shape 802"/>
          <p:cNvCxnSpPr>
            <a:stCxn id="583" idx="1"/>
            <a:endCxn id="799" idx="1"/>
          </p:cNvCxnSpPr>
          <p:nvPr/>
        </p:nvCxnSpPr>
        <p:spPr>
          <a:xfrm flipH="1">
            <a:off x="5239961" y="1183741"/>
            <a:ext cx="192600" cy="283500"/>
          </a:xfrm>
          <a:prstGeom prst="straightConnector1">
            <a:avLst/>
          </a:prstGeom>
          <a:noFill/>
          <a:ln w="12700" cap="flat" cmpd="sng">
            <a:solidFill>
              <a:srgbClr val="000000"/>
            </a:solidFill>
            <a:prstDash val="solid"/>
            <a:round/>
            <a:headEnd type="none" w="med" len="med"/>
            <a:tailEnd type="none" w="med" len="med"/>
          </a:ln>
        </p:spPr>
      </p:cxnSp>
      <p:cxnSp>
        <p:nvCxnSpPr>
          <p:cNvPr id="803" name="Shape 803"/>
          <p:cNvCxnSpPr>
            <a:stCxn id="623" idx="1"/>
            <a:endCxn id="800" idx="0"/>
          </p:cNvCxnSpPr>
          <p:nvPr/>
        </p:nvCxnSpPr>
        <p:spPr>
          <a:xfrm>
            <a:off x="5096224" y="3021400"/>
            <a:ext cx="32100" cy="275100"/>
          </a:xfrm>
          <a:prstGeom prst="straightConnector1">
            <a:avLst/>
          </a:prstGeom>
          <a:noFill/>
          <a:ln w="12700" cap="flat" cmpd="sng">
            <a:solidFill>
              <a:srgbClr val="000000"/>
            </a:solidFill>
            <a:prstDash val="solid"/>
            <a:round/>
            <a:headEnd type="none" w="med" len="med"/>
            <a:tailEnd type="none" w="med" len="med"/>
          </a:ln>
        </p:spPr>
      </p:cxnSp>
      <p:cxnSp>
        <p:nvCxnSpPr>
          <p:cNvPr id="804" name="Shape 804"/>
          <p:cNvCxnSpPr>
            <a:stCxn id="606" idx="1"/>
            <a:endCxn id="798" idx="0"/>
          </p:cNvCxnSpPr>
          <p:nvPr/>
        </p:nvCxnSpPr>
        <p:spPr>
          <a:xfrm>
            <a:off x="7716610" y="981937"/>
            <a:ext cx="83700" cy="333300"/>
          </a:xfrm>
          <a:prstGeom prst="straightConnector1">
            <a:avLst/>
          </a:prstGeom>
          <a:noFill/>
          <a:ln w="12700" cap="flat" cmpd="sng">
            <a:solidFill>
              <a:srgbClr val="000000"/>
            </a:solidFill>
            <a:prstDash val="solid"/>
            <a:round/>
            <a:headEnd type="none" w="med" len="med"/>
            <a:tailEnd type="none" w="med" len="med"/>
          </a:ln>
        </p:spPr>
      </p:cxnSp>
      <p:cxnSp>
        <p:nvCxnSpPr>
          <p:cNvPr id="805" name="Shape 805"/>
          <p:cNvCxnSpPr>
            <a:stCxn id="547" idx="1"/>
            <a:endCxn id="797" idx="2"/>
          </p:cNvCxnSpPr>
          <p:nvPr/>
        </p:nvCxnSpPr>
        <p:spPr>
          <a:xfrm>
            <a:off x="6867652" y="1978558"/>
            <a:ext cx="483000" cy="144600"/>
          </a:xfrm>
          <a:prstGeom prst="straightConnector1">
            <a:avLst/>
          </a:prstGeom>
          <a:noFill/>
          <a:ln w="12700" cap="flat" cmpd="sng">
            <a:solidFill>
              <a:srgbClr val="000000"/>
            </a:solidFill>
            <a:prstDash val="solid"/>
            <a:round/>
            <a:headEnd type="none" w="med" len="med"/>
            <a:tailEnd type="none" w="med" len="med"/>
          </a:ln>
        </p:spPr>
      </p:cxnSp>
      <p:cxnSp>
        <p:nvCxnSpPr>
          <p:cNvPr id="806" name="Shape 806"/>
          <p:cNvCxnSpPr>
            <a:stCxn id="734" idx="1"/>
            <a:endCxn id="796" idx="2"/>
          </p:cNvCxnSpPr>
          <p:nvPr/>
        </p:nvCxnSpPr>
        <p:spPr>
          <a:xfrm>
            <a:off x="6443039" y="3636356"/>
            <a:ext cx="430200" cy="132600"/>
          </a:xfrm>
          <a:prstGeom prst="straightConnector1">
            <a:avLst/>
          </a:prstGeom>
          <a:noFill/>
          <a:ln w="12700" cap="flat" cmpd="sng">
            <a:solidFill>
              <a:srgbClr val="000000"/>
            </a:solidFill>
            <a:prstDash val="solid"/>
            <a:round/>
            <a:headEnd type="none" w="med" len="med"/>
            <a:tailEnd type="none" w="med" len="med"/>
          </a:ln>
        </p:spPr>
      </p:cxnSp>
      <p:cxnSp>
        <p:nvCxnSpPr>
          <p:cNvPr id="807" name="Shape 807"/>
          <p:cNvCxnSpPr>
            <a:stCxn id="669" idx="1"/>
            <a:endCxn id="793" idx="2"/>
          </p:cNvCxnSpPr>
          <p:nvPr/>
        </p:nvCxnSpPr>
        <p:spPr>
          <a:xfrm>
            <a:off x="5471997" y="4808321"/>
            <a:ext cx="801900" cy="108600"/>
          </a:xfrm>
          <a:prstGeom prst="straightConnector1">
            <a:avLst/>
          </a:prstGeom>
          <a:noFill/>
          <a:ln w="12700" cap="flat" cmpd="sng">
            <a:solidFill>
              <a:srgbClr val="000000"/>
            </a:solidFill>
            <a:prstDash val="solid"/>
            <a:round/>
            <a:headEnd type="none" w="med" len="med"/>
            <a:tailEnd type="none" w="med" len="med"/>
          </a:ln>
        </p:spPr>
      </p:cxnSp>
      <p:cxnSp>
        <p:nvCxnSpPr>
          <p:cNvPr id="808" name="Shape 808"/>
          <p:cNvCxnSpPr>
            <a:stCxn id="646" idx="1"/>
            <a:endCxn id="795" idx="1"/>
          </p:cNvCxnSpPr>
          <p:nvPr/>
        </p:nvCxnSpPr>
        <p:spPr>
          <a:xfrm>
            <a:off x="8138232" y="3054001"/>
            <a:ext cx="170100" cy="292800"/>
          </a:xfrm>
          <a:prstGeom prst="straightConnector1">
            <a:avLst/>
          </a:prstGeom>
          <a:noFill/>
          <a:ln w="12700" cap="flat" cmpd="sng">
            <a:solidFill>
              <a:srgbClr val="000000"/>
            </a:solidFill>
            <a:prstDash val="solid"/>
            <a:round/>
            <a:headEnd type="none" w="med" len="med"/>
            <a:tailEnd type="none" w="med" len="med"/>
          </a:ln>
        </p:spPr>
      </p:cxnSp>
      <p:cxnSp>
        <p:nvCxnSpPr>
          <p:cNvPr id="809" name="Shape 809"/>
          <p:cNvCxnSpPr>
            <a:stCxn id="699" idx="1"/>
            <a:endCxn id="794" idx="1"/>
          </p:cNvCxnSpPr>
          <p:nvPr/>
        </p:nvCxnSpPr>
        <p:spPr>
          <a:xfrm>
            <a:off x="7697927" y="4651298"/>
            <a:ext cx="244800" cy="201000"/>
          </a:xfrm>
          <a:prstGeom prst="straightConnector1">
            <a:avLst/>
          </a:prstGeom>
          <a:noFill/>
          <a:ln w="12700" cap="flat" cmpd="sng">
            <a:solidFill>
              <a:srgbClr val="000000"/>
            </a:solidFill>
            <a:prstDash val="solid"/>
            <a:round/>
            <a:headEnd type="none" w="med" len="med"/>
            <a:tailEnd type="none" w="med" len="med"/>
          </a:ln>
        </p:spPr>
      </p:cxnSp>
      <p:sp>
        <p:nvSpPr>
          <p:cNvPr id="810" name="Shape 810"/>
          <p:cNvSpPr txBox="1"/>
          <p:nvPr/>
        </p:nvSpPr>
        <p:spPr>
          <a:xfrm>
            <a:off x="2761795" y="2979774"/>
            <a:ext cx="1444500"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000000"/>
                </a:solidFill>
                <a:latin typeface="Arial"/>
                <a:ea typeface="Arial"/>
                <a:cs typeface="Arial"/>
                <a:sym typeface="Arial"/>
              </a:rPr>
              <a:t>Independent state</a:t>
            </a:r>
          </a:p>
        </p:txBody>
      </p:sp>
      <p:cxnSp>
        <p:nvCxnSpPr>
          <p:cNvPr id="811" name="Shape 811"/>
          <p:cNvCxnSpPr>
            <a:stCxn id="810" idx="3"/>
            <a:endCxn id="800" idx="2"/>
          </p:cNvCxnSpPr>
          <p:nvPr/>
        </p:nvCxnSpPr>
        <p:spPr>
          <a:xfrm>
            <a:off x="4206295" y="3118224"/>
            <a:ext cx="807600" cy="203700"/>
          </a:xfrm>
          <a:prstGeom prst="straightConnector1">
            <a:avLst/>
          </a:prstGeom>
          <a:noFill/>
          <a:ln w="25400" cap="flat" cmpd="sng">
            <a:solidFill>
              <a:srgbClr val="008774"/>
            </a:solidFill>
            <a:prstDash val="solid"/>
            <a:round/>
            <a:headEnd type="none" w="med" len="med"/>
            <a:tailEnd type="triangle" w="lg" len="lg"/>
          </a:ln>
        </p:spPr>
      </p:cxnSp>
      <p:sp>
        <p:nvSpPr>
          <p:cNvPr id="812" name="Shape 812"/>
          <p:cNvSpPr txBox="1"/>
          <p:nvPr/>
        </p:nvSpPr>
        <p:spPr>
          <a:xfrm>
            <a:off x="2786275" y="3488474"/>
            <a:ext cx="1444500" cy="4617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000000"/>
                </a:solidFill>
                <a:latin typeface="Arial"/>
                <a:ea typeface="Arial"/>
                <a:cs typeface="Arial"/>
                <a:sym typeface="Arial"/>
              </a:rPr>
              <a:t>Explicit interface boundary</a:t>
            </a:r>
          </a:p>
        </p:txBody>
      </p:sp>
      <p:cxnSp>
        <p:nvCxnSpPr>
          <p:cNvPr id="813" name="Shape 813"/>
          <p:cNvCxnSpPr>
            <a:stCxn id="812" idx="3"/>
            <a:endCxn id="708" idx="2"/>
          </p:cNvCxnSpPr>
          <p:nvPr/>
        </p:nvCxnSpPr>
        <p:spPr>
          <a:xfrm rot="10800000" flipH="1">
            <a:off x="4230775" y="3604424"/>
            <a:ext cx="1164600" cy="114900"/>
          </a:xfrm>
          <a:prstGeom prst="straightConnector1">
            <a:avLst/>
          </a:prstGeom>
          <a:noFill/>
          <a:ln w="25400" cap="flat" cmpd="sng">
            <a:solidFill>
              <a:srgbClr val="008774"/>
            </a:solidFill>
            <a:prstDash val="solid"/>
            <a:round/>
            <a:headEnd type="none" w="med" len="med"/>
            <a:tailEnd type="triangle" w="lg" len="lg"/>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Shape 818"/>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Microservices Pioneers</a:t>
            </a:r>
          </a:p>
        </p:txBody>
      </p:sp>
      <p:sp>
        <p:nvSpPr>
          <p:cNvPr id="819" name="Shape 819"/>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Clr>
                <a:srgbClr val="000000"/>
              </a:buClr>
              <a:buSzPct val="84615"/>
              <a:buFont typeface="Arial"/>
              <a:buNone/>
            </a:pPr>
            <a:endParaRPr/>
          </a:p>
          <a:p>
            <a:pPr lvl="0" rtl="0">
              <a:spcBef>
                <a:spcPts val="0"/>
              </a:spcBef>
              <a:buClr>
                <a:srgbClr val="000000"/>
              </a:buClr>
              <a:buSzPct val="84615"/>
              <a:buFont typeface="Arial"/>
              <a:buNone/>
            </a:pPr>
            <a:endParaRPr/>
          </a:p>
          <a:p>
            <a:pPr marL="457200" lvl="0" indent="-311150" rtl="0">
              <a:spcBef>
                <a:spcPts val="0"/>
              </a:spcBef>
              <a:buClr>
                <a:srgbClr val="00AE9E"/>
              </a:buClr>
              <a:buChar char="●"/>
            </a:pPr>
            <a:r>
              <a:rPr lang="en">
                <a:solidFill>
                  <a:srgbClr val="00AE9E"/>
                </a:solidFill>
              </a:rPr>
              <a:t>Reactive Design</a:t>
            </a:r>
          </a:p>
          <a:p>
            <a:pPr marL="457200" lvl="0" indent="-311150" rtl="0">
              <a:spcBef>
                <a:spcPts val="0"/>
              </a:spcBef>
              <a:buClr>
                <a:srgbClr val="00AE9E"/>
              </a:buClr>
              <a:buChar char="●"/>
            </a:pPr>
            <a:r>
              <a:rPr lang="en"/>
              <a:t>12 Factor Apps</a:t>
            </a:r>
          </a:p>
          <a:p>
            <a:pPr marL="457200" lvl="0" indent="-311150" rtl="0">
              <a:spcBef>
                <a:spcPts val="0"/>
              </a:spcBef>
              <a:buClr>
                <a:srgbClr val="00AE9E"/>
              </a:buClr>
              <a:buChar char="●"/>
            </a:pPr>
            <a:r>
              <a:rPr lang="en">
                <a:solidFill>
                  <a:schemeClr val="folHlink"/>
                </a:solidFill>
              </a:rPr>
              <a:t>Microservices</a:t>
            </a:r>
          </a:p>
          <a:p>
            <a:pPr marL="457200" lvl="0" indent="-311150" rtl="0">
              <a:spcBef>
                <a:spcPts val="0"/>
              </a:spcBef>
              <a:buClr>
                <a:srgbClr val="00AE9E"/>
              </a:buClr>
              <a:buChar char="●"/>
            </a:pPr>
            <a:r>
              <a:rPr lang="en"/>
              <a:t>Design Patterns</a:t>
            </a:r>
          </a:p>
        </p:txBody>
      </p:sp>
      <p:sp>
        <p:nvSpPr>
          <p:cNvPr id="820" name="Shape 820"/>
          <p:cNvSpPr/>
          <p:nvPr/>
        </p:nvSpPr>
        <p:spPr>
          <a:xfrm>
            <a:off x="63908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WHAT</a:t>
            </a:r>
          </a:p>
        </p:txBody>
      </p:sp>
      <p:pic>
        <p:nvPicPr>
          <p:cNvPr id="821" name="Shape 821"/>
          <p:cNvPicPr preferRelativeResize="0"/>
          <p:nvPr/>
        </p:nvPicPr>
        <p:blipFill>
          <a:blip r:embed="rId3">
            <a:alphaModFix/>
          </a:blip>
          <a:stretch>
            <a:fillRect/>
          </a:stretch>
        </p:blipFill>
        <p:spPr>
          <a:xfrm>
            <a:off x="152400" y="1688175"/>
            <a:ext cx="5917325" cy="2218997"/>
          </a:xfrm>
          <a:prstGeom prst="rect">
            <a:avLst/>
          </a:prstGeom>
          <a:noFill/>
          <a:ln>
            <a:noFill/>
          </a:ln>
        </p:spPr>
      </p:pic>
      <p:sp>
        <p:nvSpPr>
          <p:cNvPr id="822" name="Shape 822"/>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Who Moved My Complexity?</a:t>
            </a:r>
          </a:p>
        </p:txBody>
      </p:sp>
      <p:sp>
        <p:nvSpPr>
          <p:cNvPr id="828" name="Shape 828"/>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Clr>
                <a:srgbClr val="000000"/>
              </a:buClr>
              <a:buSzPct val="84615"/>
              <a:buFont typeface="Arial"/>
              <a:buNone/>
            </a:pPr>
            <a:endParaRPr/>
          </a:p>
          <a:p>
            <a:pPr lvl="0" rtl="0">
              <a:spcBef>
                <a:spcPts val="0"/>
              </a:spcBef>
              <a:buClr>
                <a:srgbClr val="000000"/>
              </a:buClr>
              <a:buSzPct val="84615"/>
              <a:buFont typeface="Arial"/>
              <a:buNone/>
            </a:pPr>
            <a:endParaRPr/>
          </a:p>
          <a:p>
            <a:pPr marL="457200" lvl="0" indent="-311150" rtl="0">
              <a:spcBef>
                <a:spcPts val="0"/>
              </a:spcBef>
              <a:buClr>
                <a:srgbClr val="00AE9E"/>
              </a:buClr>
              <a:buChar char="●"/>
            </a:pPr>
            <a:r>
              <a:rPr lang="en">
                <a:solidFill>
                  <a:srgbClr val="00AE9E"/>
                </a:solidFill>
              </a:rPr>
              <a:t>Reactive Design</a:t>
            </a:r>
          </a:p>
          <a:p>
            <a:pPr marL="457200" lvl="0" indent="-311150" rtl="0">
              <a:spcBef>
                <a:spcPts val="0"/>
              </a:spcBef>
              <a:buClr>
                <a:srgbClr val="00AE9E"/>
              </a:buClr>
              <a:buChar char="●"/>
            </a:pPr>
            <a:r>
              <a:rPr lang="en"/>
              <a:t>12 Factor Apps</a:t>
            </a:r>
          </a:p>
          <a:p>
            <a:pPr marL="457200" lvl="0" indent="-311150" rtl="0">
              <a:spcBef>
                <a:spcPts val="0"/>
              </a:spcBef>
              <a:buClr>
                <a:srgbClr val="00AE9E"/>
              </a:buClr>
              <a:buChar char="●"/>
            </a:pPr>
            <a:r>
              <a:rPr lang="en">
                <a:solidFill>
                  <a:schemeClr val="folHlink"/>
                </a:solidFill>
              </a:rPr>
              <a:t>Microservices</a:t>
            </a:r>
          </a:p>
          <a:p>
            <a:pPr marL="457200" lvl="0" indent="-311150" rtl="0">
              <a:spcBef>
                <a:spcPts val="0"/>
              </a:spcBef>
              <a:buClr>
                <a:srgbClr val="00AE9E"/>
              </a:buClr>
              <a:buChar char="●"/>
            </a:pPr>
            <a:r>
              <a:rPr lang="en"/>
              <a:t>Design Patterns</a:t>
            </a:r>
          </a:p>
        </p:txBody>
      </p:sp>
      <p:sp>
        <p:nvSpPr>
          <p:cNvPr id="829" name="Shape 829"/>
          <p:cNvSpPr/>
          <p:nvPr/>
        </p:nvSpPr>
        <p:spPr>
          <a:xfrm>
            <a:off x="63908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WHAT</a:t>
            </a:r>
          </a:p>
        </p:txBody>
      </p:sp>
      <p:sp>
        <p:nvSpPr>
          <p:cNvPr id="830" name="Shape 830"/>
          <p:cNvSpPr txBox="1">
            <a:spLocks noGrp="1"/>
          </p:cNvSpPr>
          <p:nvPr>
            <p:ph type="body" idx="1"/>
          </p:nvPr>
        </p:nvSpPr>
        <p:spPr>
          <a:xfrm>
            <a:off x="192475" y="900400"/>
            <a:ext cx="5618700" cy="3769500"/>
          </a:xfrm>
          <a:prstGeom prst="rect">
            <a:avLst/>
          </a:prstGeom>
        </p:spPr>
        <p:txBody>
          <a:bodyPr wrap="square" lIns="91425" tIns="91425" rIns="91425" bIns="91425" anchor="t" anchorCtr="0">
            <a:noAutofit/>
          </a:bodyPr>
          <a:lstStyle/>
          <a:p>
            <a:pPr marL="457200" lvl="0" indent="-355600" rtl="0">
              <a:lnSpc>
                <a:spcPct val="100000"/>
              </a:lnSpc>
              <a:spcBef>
                <a:spcPts val="1200"/>
              </a:spcBef>
              <a:spcAft>
                <a:spcPts val="1200"/>
              </a:spcAft>
              <a:buClr>
                <a:srgbClr val="00AE9E"/>
              </a:buClr>
              <a:buSzPct val="100000"/>
              <a:buChar char="●"/>
            </a:pPr>
            <a:r>
              <a:rPr lang="en" sz="2000"/>
              <a:t>Microservices are individually simple</a:t>
            </a:r>
          </a:p>
          <a:p>
            <a:pPr marL="457200" lvl="0" indent="-355600" rtl="0">
              <a:lnSpc>
                <a:spcPct val="100000"/>
              </a:lnSpc>
              <a:spcBef>
                <a:spcPts val="1200"/>
              </a:spcBef>
              <a:spcAft>
                <a:spcPts val="1200"/>
              </a:spcAft>
              <a:buClr>
                <a:srgbClr val="00AE9E"/>
              </a:buClr>
              <a:buSzPct val="100000"/>
              <a:buChar char="●"/>
            </a:pPr>
            <a:r>
              <a:rPr lang="en" sz="2000"/>
              <a:t>Complexity is transferred to the ecosystem</a:t>
            </a:r>
          </a:p>
        </p:txBody>
      </p:sp>
      <p:sp>
        <p:nvSpPr>
          <p:cNvPr id="831" name="Shape 831"/>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193350" y="549625"/>
            <a:ext cx="2751300" cy="1473900"/>
          </a:xfrm>
          <a:prstGeom prst="rect">
            <a:avLst/>
          </a:prstGeom>
        </p:spPr>
        <p:txBody>
          <a:bodyPr wrap="square" lIns="91425" tIns="91425" rIns="91425" bIns="91425" anchor="b" anchorCtr="0">
            <a:noAutofit/>
          </a:bodyPr>
          <a:lstStyle/>
          <a:p>
            <a:pPr lvl="0">
              <a:spcBef>
                <a:spcPts val="0"/>
              </a:spcBef>
              <a:buNone/>
            </a:pPr>
            <a:r>
              <a:rPr lang="en"/>
              <a:t>Agenda</a:t>
            </a:r>
          </a:p>
        </p:txBody>
      </p:sp>
      <p:sp>
        <p:nvSpPr>
          <p:cNvPr id="213" name="Shape 213"/>
          <p:cNvSpPr txBox="1">
            <a:spLocks noGrp="1"/>
          </p:cNvSpPr>
          <p:nvPr>
            <p:ph type="subTitle" idx="1"/>
          </p:nvPr>
        </p:nvSpPr>
        <p:spPr>
          <a:xfrm>
            <a:off x="193350" y="2274300"/>
            <a:ext cx="2751300" cy="1495200"/>
          </a:xfrm>
          <a:prstGeom prst="rect">
            <a:avLst/>
          </a:prstGeom>
        </p:spPr>
        <p:txBody>
          <a:bodyPr wrap="square" lIns="91425" tIns="91425" rIns="91425" bIns="91425" anchor="t" anchorCtr="0">
            <a:noAutofit/>
          </a:bodyPr>
          <a:lstStyle/>
          <a:p>
            <a:pPr lvl="0">
              <a:spcBef>
                <a:spcPts val="0"/>
              </a:spcBef>
              <a:buNone/>
            </a:pPr>
            <a:r>
              <a:rPr lang="en"/>
              <a:t>Cloud Native Introduction</a:t>
            </a:r>
          </a:p>
        </p:txBody>
      </p:sp>
      <p:sp>
        <p:nvSpPr>
          <p:cNvPr id="214" name="Shape 214"/>
          <p:cNvSpPr txBox="1">
            <a:spLocks noGrp="1"/>
          </p:cNvSpPr>
          <p:nvPr>
            <p:ph type="body" idx="2"/>
          </p:nvPr>
        </p:nvSpPr>
        <p:spPr>
          <a:xfrm>
            <a:off x="3378150" y="549625"/>
            <a:ext cx="5524800" cy="4120200"/>
          </a:xfrm>
          <a:prstGeom prst="rect">
            <a:avLst/>
          </a:prstGeom>
        </p:spPr>
        <p:txBody>
          <a:bodyPr wrap="square" lIns="91425" tIns="91425" rIns="91425" bIns="91425" anchor="t" anchorCtr="0">
            <a:noAutofit/>
          </a:bodyPr>
          <a:lstStyle/>
          <a:p>
            <a:pPr marL="457200" lvl="0" indent="-381000" rtl="0">
              <a:lnSpc>
                <a:spcPct val="115000"/>
              </a:lnSpc>
              <a:spcBef>
                <a:spcPts val="1200"/>
              </a:spcBef>
              <a:spcAft>
                <a:spcPts val="1200"/>
              </a:spcAft>
              <a:buClr>
                <a:srgbClr val="00AE9E"/>
              </a:buClr>
              <a:buSzPct val="100000"/>
              <a:buChar char="■"/>
            </a:pPr>
            <a:r>
              <a:rPr lang="en" sz="2400"/>
              <a:t>What are Cloud-Native Applications?</a:t>
            </a:r>
          </a:p>
          <a:p>
            <a:pPr marL="457200" lvl="0" indent="-381000" rtl="0">
              <a:lnSpc>
                <a:spcPct val="115000"/>
              </a:lnSpc>
              <a:spcBef>
                <a:spcPts val="1200"/>
              </a:spcBef>
              <a:spcAft>
                <a:spcPts val="1200"/>
              </a:spcAft>
              <a:buClr>
                <a:srgbClr val="00AE9E"/>
              </a:buClr>
              <a:buSzPct val="100000"/>
              <a:buChar char="■"/>
            </a:pPr>
            <a:r>
              <a:rPr lang="en" sz="2400"/>
              <a:t>Why Cloud-Native Applications Matter?</a:t>
            </a:r>
          </a:p>
          <a:p>
            <a:pPr marL="457200" lvl="0" indent="-381000" rtl="0">
              <a:lnSpc>
                <a:spcPct val="115000"/>
              </a:lnSpc>
              <a:spcBef>
                <a:spcPts val="1200"/>
              </a:spcBef>
              <a:spcAft>
                <a:spcPts val="1200"/>
              </a:spcAft>
              <a:buClr>
                <a:srgbClr val="00AE9E"/>
              </a:buClr>
              <a:buSzPct val="100000"/>
              <a:buChar char="■"/>
            </a:pPr>
            <a:r>
              <a:rPr lang="en" sz="2400"/>
              <a:t>Characteristics of a Cloud-Native Organization</a:t>
            </a:r>
          </a:p>
          <a:p>
            <a:pPr marL="457200" lvl="0" indent="-381000">
              <a:lnSpc>
                <a:spcPct val="115000"/>
              </a:lnSpc>
              <a:spcBef>
                <a:spcPts val="1200"/>
              </a:spcBef>
              <a:spcAft>
                <a:spcPts val="1200"/>
              </a:spcAft>
              <a:buClr>
                <a:srgbClr val="00AE9E"/>
              </a:buClr>
              <a:buSzPct val="100000"/>
              <a:buChar char="■"/>
            </a:pPr>
            <a:r>
              <a:rPr lang="en" sz="2400"/>
              <a:t>Cloud-Native Architecture</a:t>
            </a:r>
          </a:p>
        </p:txBody>
      </p:sp>
      <p:sp>
        <p:nvSpPr>
          <p:cNvPr id="215" name="Shape 215"/>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Shape 836"/>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Challenges in a Distributed System</a:t>
            </a:r>
          </a:p>
        </p:txBody>
      </p:sp>
      <p:sp>
        <p:nvSpPr>
          <p:cNvPr id="837" name="Shape 837"/>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Clr>
                <a:srgbClr val="000000"/>
              </a:buClr>
              <a:buSzPct val="84615"/>
              <a:buFont typeface="Arial"/>
              <a:buNone/>
            </a:pPr>
            <a:endParaRPr/>
          </a:p>
          <a:p>
            <a:pPr lvl="0" rtl="0">
              <a:spcBef>
                <a:spcPts val="0"/>
              </a:spcBef>
              <a:buClr>
                <a:srgbClr val="000000"/>
              </a:buClr>
              <a:buSzPct val="84615"/>
              <a:buFont typeface="Arial"/>
              <a:buNone/>
            </a:pPr>
            <a:endParaRPr/>
          </a:p>
          <a:p>
            <a:pPr marL="457200" lvl="0" indent="-311150" rtl="0">
              <a:spcBef>
                <a:spcPts val="0"/>
              </a:spcBef>
              <a:buClr>
                <a:srgbClr val="00AE9E"/>
              </a:buClr>
              <a:buChar char="●"/>
            </a:pPr>
            <a:r>
              <a:rPr lang="en">
                <a:solidFill>
                  <a:srgbClr val="00AE9E"/>
                </a:solidFill>
              </a:rPr>
              <a:t>Reactive Design</a:t>
            </a:r>
          </a:p>
          <a:p>
            <a:pPr marL="457200" lvl="0" indent="-311150" rtl="0">
              <a:spcBef>
                <a:spcPts val="0"/>
              </a:spcBef>
              <a:buClr>
                <a:srgbClr val="00AE9E"/>
              </a:buClr>
              <a:buChar char="●"/>
            </a:pPr>
            <a:r>
              <a:rPr lang="en"/>
              <a:t>12 Factor Apps</a:t>
            </a:r>
          </a:p>
          <a:p>
            <a:pPr marL="457200" lvl="0" indent="-311150" rtl="0">
              <a:spcBef>
                <a:spcPts val="0"/>
              </a:spcBef>
              <a:buClr>
                <a:srgbClr val="00AE9E"/>
              </a:buClr>
              <a:buChar char="●"/>
            </a:pPr>
            <a:r>
              <a:rPr lang="en">
                <a:solidFill>
                  <a:schemeClr val="folHlink"/>
                </a:solidFill>
              </a:rPr>
              <a:t>Microservices</a:t>
            </a:r>
          </a:p>
          <a:p>
            <a:pPr marL="457200" lvl="0" indent="-311150" rtl="0">
              <a:spcBef>
                <a:spcPts val="0"/>
              </a:spcBef>
              <a:buClr>
                <a:srgbClr val="00AE9E"/>
              </a:buClr>
              <a:buChar char="●"/>
            </a:pPr>
            <a:r>
              <a:rPr lang="en"/>
              <a:t>Design Patterns</a:t>
            </a:r>
          </a:p>
        </p:txBody>
      </p:sp>
      <p:sp>
        <p:nvSpPr>
          <p:cNvPr id="838" name="Shape 838"/>
          <p:cNvSpPr/>
          <p:nvPr/>
        </p:nvSpPr>
        <p:spPr>
          <a:xfrm>
            <a:off x="63908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WHAT</a:t>
            </a:r>
          </a:p>
        </p:txBody>
      </p:sp>
      <p:sp>
        <p:nvSpPr>
          <p:cNvPr id="839" name="Shape 839"/>
          <p:cNvSpPr txBox="1">
            <a:spLocks noGrp="1"/>
          </p:cNvSpPr>
          <p:nvPr>
            <p:ph type="body" idx="1"/>
          </p:nvPr>
        </p:nvSpPr>
        <p:spPr>
          <a:xfrm>
            <a:off x="192475" y="900400"/>
            <a:ext cx="5618700" cy="3769500"/>
          </a:xfrm>
          <a:prstGeom prst="rect">
            <a:avLst/>
          </a:prstGeom>
        </p:spPr>
        <p:txBody>
          <a:bodyPr wrap="square" lIns="91425" tIns="91425" rIns="91425" bIns="91425" anchor="t" anchorCtr="0">
            <a:noAutofit/>
          </a:bodyPr>
          <a:lstStyle/>
          <a:p>
            <a:pPr marL="457200" lvl="0" indent="-355600" rtl="0">
              <a:lnSpc>
                <a:spcPct val="100000"/>
              </a:lnSpc>
              <a:spcBef>
                <a:spcPts val="1200"/>
              </a:spcBef>
              <a:spcAft>
                <a:spcPts val="600"/>
              </a:spcAft>
              <a:buClr>
                <a:srgbClr val="00AE9E"/>
              </a:buClr>
              <a:buSzPct val="100000"/>
              <a:buChar char="●"/>
            </a:pPr>
            <a:r>
              <a:rPr lang="en" sz="2000" dirty="0"/>
              <a:t>Configuration management</a:t>
            </a:r>
          </a:p>
          <a:p>
            <a:pPr marL="457200" lvl="0" indent="-355600" rtl="0">
              <a:lnSpc>
                <a:spcPct val="100000"/>
              </a:lnSpc>
              <a:spcBef>
                <a:spcPts val="1200"/>
              </a:spcBef>
              <a:spcAft>
                <a:spcPts val="600"/>
              </a:spcAft>
              <a:buClr>
                <a:srgbClr val="00AE9E"/>
              </a:buClr>
              <a:buSzPct val="100000"/>
              <a:buChar char="●"/>
            </a:pPr>
            <a:r>
              <a:rPr lang="en" sz="2000" dirty="0"/>
              <a:t>Registration and discovery</a:t>
            </a:r>
          </a:p>
          <a:p>
            <a:pPr marL="457200" lvl="0" indent="-355600" rtl="0">
              <a:lnSpc>
                <a:spcPct val="100000"/>
              </a:lnSpc>
              <a:spcBef>
                <a:spcPts val="1200"/>
              </a:spcBef>
              <a:spcAft>
                <a:spcPts val="600"/>
              </a:spcAft>
              <a:buClr>
                <a:srgbClr val="00AE9E"/>
              </a:buClr>
              <a:buSzPct val="100000"/>
              <a:buChar char="●"/>
            </a:pPr>
            <a:r>
              <a:rPr lang="en" sz="2000" dirty="0"/>
              <a:t>Routing and load balancing</a:t>
            </a:r>
          </a:p>
          <a:p>
            <a:pPr marL="457200" lvl="0" indent="-355600" rtl="0">
              <a:lnSpc>
                <a:spcPct val="100000"/>
              </a:lnSpc>
              <a:spcBef>
                <a:spcPts val="1200"/>
              </a:spcBef>
              <a:spcAft>
                <a:spcPts val="600"/>
              </a:spcAft>
              <a:buClr>
                <a:srgbClr val="00AE9E"/>
              </a:buClr>
              <a:buSzPct val="100000"/>
              <a:buChar char="●"/>
            </a:pPr>
            <a:r>
              <a:rPr lang="en" sz="2000" dirty="0"/>
              <a:t>Fault tolerance and isolation</a:t>
            </a:r>
          </a:p>
          <a:p>
            <a:pPr marL="457200" lvl="0" indent="-355600" rtl="0">
              <a:lnSpc>
                <a:spcPct val="100000"/>
              </a:lnSpc>
              <a:spcBef>
                <a:spcPts val="1200"/>
              </a:spcBef>
              <a:spcAft>
                <a:spcPts val="600"/>
              </a:spcAft>
              <a:buClr>
                <a:srgbClr val="00AE9E"/>
              </a:buClr>
              <a:buSzPct val="100000"/>
              <a:buChar char="●"/>
            </a:pPr>
            <a:r>
              <a:rPr lang="en" sz="2000" dirty="0"/>
              <a:t>Aggregation and transformation</a:t>
            </a:r>
          </a:p>
          <a:p>
            <a:pPr marL="457200" lvl="0" indent="-355600" rtl="0">
              <a:lnSpc>
                <a:spcPct val="100000"/>
              </a:lnSpc>
              <a:spcBef>
                <a:spcPts val="1200"/>
              </a:spcBef>
              <a:spcAft>
                <a:spcPts val="600"/>
              </a:spcAft>
              <a:buClr>
                <a:srgbClr val="00AE9E"/>
              </a:buClr>
              <a:buSzPct val="100000"/>
              <a:buChar char="●"/>
            </a:pPr>
            <a:r>
              <a:rPr lang="en" sz="2000" dirty="0"/>
              <a:t>Monitoring and distributed tracing</a:t>
            </a:r>
          </a:p>
          <a:p>
            <a:pPr marL="457200" lvl="0" indent="-355600" rtl="0">
              <a:lnSpc>
                <a:spcPct val="100000"/>
              </a:lnSpc>
              <a:spcBef>
                <a:spcPts val="1200"/>
              </a:spcBef>
              <a:spcAft>
                <a:spcPts val="600"/>
              </a:spcAft>
              <a:buClr>
                <a:srgbClr val="00AE9E"/>
              </a:buClr>
              <a:buSzPct val="100000"/>
              <a:buChar char="●"/>
            </a:pPr>
            <a:r>
              <a:rPr lang="en" sz="2000" dirty="0"/>
              <a:t>Process management</a:t>
            </a:r>
          </a:p>
        </p:txBody>
      </p:sp>
      <p:sp>
        <p:nvSpPr>
          <p:cNvPr id="840" name="Shape 840"/>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Shape 845"/>
          <p:cNvSpPr/>
          <p:nvPr/>
        </p:nvSpPr>
        <p:spPr>
          <a:xfrm>
            <a:off x="649433" y="1358537"/>
            <a:ext cx="5716200" cy="818700"/>
          </a:xfrm>
          <a:prstGeom prst="roundRect">
            <a:avLst>
              <a:gd name="adj" fmla="val 6192"/>
            </a:avLst>
          </a:prstGeom>
          <a:noFill/>
          <a:ln w="12700" cap="flat" cmpd="sng">
            <a:solidFill>
              <a:srgbClr val="33928A"/>
            </a:solidFill>
            <a:prstDash val="dash"/>
            <a:round/>
            <a:headEnd type="none" w="med" len="med"/>
            <a:tailEnd type="none" w="med" len="med"/>
          </a:ln>
        </p:spPr>
        <p:txBody>
          <a:bodyPr wrap="square" lIns="0" tIns="0" rIns="0" bIns="0" anchor="t" anchorCtr="0">
            <a:noAutofit/>
          </a:bodyPr>
          <a:lstStyle/>
          <a:p>
            <a:pPr marL="0" marR="0" lvl="0" indent="-114300" algn="l" rtl="0">
              <a:lnSpc>
                <a:spcPct val="100000"/>
              </a:lnSpc>
              <a:spcBef>
                <a:spcPts val="0"/>
              </a:spcBef>
              <a:spcAft>
                <a:spcPts val="0"/>
              </a:spcAft>
              <a:buClr>
                <a:srgbClr val="000000"/>
              </a:buClr>
              <a:buFont typeface="Arial"/>
              <a:buNone/>
            </a:pPr>
            <a:endParaRPr sz="1800" b="0" i="0" u="none" strike="noStrike" cap="none">
              <a:solidFill>
                <a:srgbClr val="4D4D4D"/>
              </a:solidFill>
              <a:latin typeface="Helvetica Neue"/>
              <a:ea typeface="Helvetica Neue"/>
              <a:cs typeface="Helvetica Neue"/>
              <a:sym typeface="Helvetica Neue"/>
            </a:endParaRPr>
          </a:p>
        </p:txBody>
      </p:sp>
      <p:sp>
        <p:nvSpPr>
          <p:cNvPr id="846" name="Shape 846"/>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Design Patterns &amp; Automation to the Rescue!</a:t>
            </a:r>
          </a:p>
        </p:txBody>
      </p:sp>
      <p:sp>
        <p:nvSpPr>
          <p:cNvPr id="847" name="Shape 847"/>
          <p:cNvSpPr/>
          <p:nvPr/>
        </p:nvSpPr>
        <p:spPr>
          <a:xfrm>
            <a:off x="2793056" y="2479418"/>
            <a:ext cx="1219200" cy="9144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UI Server</a:t>
            </a:r>
          </a:p>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Proxy</a:t>
            </a:r>
          </a:p>
        </p:txBody>
      </p:sp>
      <p:sp>
        <p:nvSpPr>
          <p:cNvPr id="848" name="Shape 848"/>
          <p:cNvSpPr/>
          <p:nvPr/>
        </p:nvSpPr>
        <p:spPr>
          <a:xfrm>
            <a:off x="4659208" y="2479418"/>
            <a:ext cx="1706400" cy="9144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2225" algn="l"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Edge</a:t>
            </a:r>
          </a:p>
          <a:p>
            <a:pPr marL="0" marR="0" lvl="0" indent="-22225" algn="l"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Service</a:t>
            </a:r>
          </a:p>
        </p:txBody>
      </p:sp>
      <p:grpSp>
        <p:nvGrpSpPr>
          <p:cNvPr id="849" name="Shape 849"/>
          <p:cNvGrpSpPr/>
          <p:nvPr/>
        </p:nvGrpSpPr>
        <p:grpSpPr>
          <a:xfrm>
            <a:off x="6970567" y="2490996"/>
            <a:ext cx="1524000" cy="903000"/>
            <a:chOff x="7467600" y="1502951"/>
            <a:chExt cx="1524000" cy="903000"/>
          </a:xfrm>
        </p:grpSpPr>
        <p:sp>
          <p:nvSpPr>
            <p:cNvPr id="850" name="Shape 850"/>
            <p:cNvSpPr/>
            <p:nvPr/>
          </p:nvSpPr>
          <p:spPr>
            <a:xfrm>
              <a:off x="7467600" y="1502951"/>
              <a:ext cx="1219200" cy="598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Backend Service</a:t>
              </a:r>
            </a:p>
            <a:p>
              <a:pPr marL="0" marR="0" lvl="0" indent="-88900" algn="ctr" rtl="0">
                <a:lnSpc>
                  <a:spcPct val="100000"/>
                </a:lnSpc>
                <a:spcBef>
                  <a:spcPts val="0"/>
                </a:spcBef>
                <a:spcAft>
                  <a:spcPts val="0"/>
                </a:spcAft>
                <a:buClr>
                  <a:srgbClr val="000000"/>
                </a:buClr>
                <a:buFont typeface="Arial"/>
                <a:buNone/>
              </a:pPr>
              <a:endParaRPr sz="1400" b="0" i="0" u="none" strike="noStrike" cap="none">
                <a:solidFill>
                  <a:srgbClr val="4D4D4D"/>
                </a:solidFill>
                <a:latin typeface="Helvetica Neue"/>
                <a:ea typeface="Helvetica Neue"/>
                <a:cs typeface="Helvetica Neue"/>
                <a:sym typeface="Helvetica Neue"/>
              </a:endParaRPr>
            </a:p>
          </p:txBody>
        </p:sp>
        <p:sp>
          <p:nvSpPr>
            <p:cNvPr id="851" name="Shape 851"/>
            <p:cNvSpPr/>
            <p:nvPr/>
          </p:nvSpPr>
          <p:spPr>
            <a:xfrm>
              <a:off x="7620000" y="1655351"/>
              <a:ext cx="1219200" cy="598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Backend Service</a:t>
              </a:r>
            </a:p>
            <a:p>
              <a:pPr marL="0" marR="0" lvl="0" indent="-88900" algn="ctr" rtl="0">
                <a:lnSpc>
                  <a:spcPct val="100000"/>
                </a:lnSpc>
                <a:spcBef>
                  <a:spcPts val="0"/>
                </a:spcBef>
                <a:spcAft>
                  <a:spcPts val="0"/>
                </a:spcAft>
                <a:buClr>
                  <a:srgbClr val="000000"/>
                </a:buClr>
                <a:buFont typeface="Arial"/>
                <a:buNone/>
              </a:pPr>
              <a:endParaRPr sz="1400" b="0" i="0" u="none" strike="noStrike" cap="none">
                <a:solidFill>
                  <a:srgbClr val="4D4D4D"/>
                </a:solidFill>
                <a:latin typeface="Helvetica Neue"/>
                <a:ea typeface="Helvetica Neue"/>
                <a:cs typeface="Helvetica Neue"/>
                <a:sym typeface="Helvetica Neue"/>
              </a:endParaRPr>
            </a:p>
          </p:txBody>
        </p:sp>
        <p:sp>
          <p:nvSpPr>
            <p:cNvPr id="852" name="Shape 852"/>
            <p:cNvSpPr/>
            <p:nvPr/>
          </p:nvSpPr>
          <p:spPr>
            <a:xfrm>
              <a:off x="7772400" y="1807751"/>
              <a:ext cx="1219200" cy="598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Backend Service</a:t>
              </a:r>
            </a:p>
            <a:p>
              <a:pPr marL="0" marR="0" lvl="0" indent="-88900" algn="ctr" rtl="0">
                <a:lnSpc>
                  <a:spcPct val="100000"/>
                </a:lnSpc>
                <a:spcBef>
                  <a:spcPts val="0"/>
                </a:spcBef>
                <a:spcAft>
                  <a:spcPts val="0"/>
                </a:spcAft>
                <a:buClr>
                  <a:srgbClr val="000000"/>
                </a:buClr>
                <a:buFont typeface="Arial"/>
                <a:buNone/>
              </a:pPr>
              <a:endParaRPr sz="1400" b="0" i="0" u="none" strike="noStrike" cap="none">
                <a:solidFill>
                  <a:srgbClr val="4D4D4D"/>
                </a:solidFill>
                <a:latin typeface="Helvetica Neue"/>
                <a:ea typeface="Helvetica Neue"/>
                <a:cs typeface="Helvetica Neue"/>
                <a:sym typeface="Helvetica Neue"/>
              </a:endParaRPr>
            </a:p>
          </p:txBody>
        </p:sp>
      </p:grpSp>
      <p:cxnSp>
        <p:nvCxnSpPr>
          <p:cNvPr id="853" name="Shape 853"/>
          <p:cNvCxnSpPr>
            <a:endCxn id="850" idx="1"/>
          </p:cNvCxnSpPr>
          <p:nvPr/>
        </p:nvCxnSpPr>
        <p:spPr>
          <a:xfrm>
            <a:off x="6365467" y="2790096"/>
            <a:ext cx="605100" cy="0"/>
          </a:xfrm>
          <a:prstGeom prst="straightConnector1">
            <a:avLst/>
          </a:prstGeom>
          <a:noFill/>
          <a:ln w="25400" cap="flat" cmpd="sng">
            <a:solidFill>
              <a:srgbClr val="666666"/>
            </a:solidFill>
            <a:prstDash val="solid"/>
            <a:round/>
            <a:headEnd type="none" w="med" len="med"/>
            <a:tailEnd type="stealth" w="lg" len="lg"/>
          </a:ln>
        </p:spPr>
      </p:cxnSp>
      <p:cxnSp>
        <p:nvCxnSpPr>
          <p:cNvPr id="854" name="Shape 854"/>
          <p:cNvCxnSpPr>
            <a:stCxn id="848" idx="3"/>
            <a:endCxn id="851" idx="1"/>
          </p:cNvCxnSpPr>
          <p:nvPr/>
        </p:nvCxnSpPr>
        <p:spPr>
          <a:xfrm>
            <a:off x="6365608" y="2936618"/>
            <a:ext cx="757500" cy="6000"/>
          </a:xfrm>
          <a:prstGeom prst="straightConnector1">
            <a:avLst/>
          </a:prstGeom>
          <a:noFill/>
          <a:ln w="25400" cap="flat" cmpd="sng">
            <a:solidFill>
              <a:srgbClr val="666666"/>
            </a:solidFill>
            <a:prstDash val="solid"/>
            <a:round/>
            <a:headEnd type="none" w="med" len="med"/>
            <a:tailEnd type="stealth" w="lg" len="lg"/>
          </a:ln>
        </p:spPr>
      </p:cxnSp>
      <p:cxnSp>
        <p:nvCxnSpPr>
          <p:cNvPr id="855" name="Shape 855"/>
          <p:cNvCxnSpPr>
            <a:endCxn id="852" idx="1"/>
          </p:cNvCxnSpPr>
          <p:nvPr/>
        </p:nvCxnSpPr>
        <p:spPr>
          <a:xfrm>
            <a:off x="6365467" y="3089196"/>
            <a:ext cx="909900" cy="5700"/>
          </a:xfrm>
          <a:prstGeom prst="straightConnector1">
            <a:avLst/>
          </a:prstGeom>
          <a:noFill/>
          <a:ln w="25400" cap="flat" cmpd="sng">
            <a:solidFill>
              <a:srgbClr val="666666"/>
            </a:solidFill>
            <a:prstDash val="solid"/>
            <a:round/>
            <a:headEnd type="none" w="med" len="med"/>
            <a:tailEnd type="stealth" w="lg" len="lg"/>
          </a:ln>
        </p:spPr>
      </p:cxnSp>
      <p:sp>
        <p:nvSpPr>
          <p:cNvPr id="856" name="Shape 856"/>
          <p:cNvSpPr/>
          <p:nvPr/>
        </p:nvSpPr>
        <p:spPr>
          <a:xfrm>
            <a:off x="926890" y="2479418"/>
            <a:ext cx="1219200" cy="9144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Client</a:t>
            </a:r>
          </a:p>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UI</a:t>
            </a:r>
          </a:p>
          <a:p>
            <a:pPr marL="0" marR="0" lvl="0" indent="-19050" algn="ctr" rtl="0">
              <a:lnSpc>
                <a:spcPct val="100000"/>
              </a:lnSpc>
              <a:spcBef>
                <a:spcPts val="0"/>
              </a:spcBef>
              <a:spcAft>
                <a:spcPts val="0"/>
              </a:spcAft>
              <a:buClr>
                <a:srgbClr val="4D4D4D"/>
              </a:buClr>
              <a:buSzPct val="25000"/>
              <a:buFont typeface="Helvetica Neue"/>
              <a:buNone/>
            </a:pPr>
            <a:r>
              <a:rPr lang="en" sz="1200" b="0" i="0" u="none" strike="noStrike" cap="none">
                <a:solidFill>
                  <a:srgbClr val="4D4D4D"/>
                </a:solidFill>
                <a:latin typeface="Helvetica Neue"/>
                <a:ea typeface="Helvetica Neue"/>
                <a:cs typeface="Helvetica Neue"/>
                <a:sym typeface="Helvetica Neue"/>
              </a:rPr>
              <a:t>(JavaScript)</a:t>
            </a:r>
          </a:p>
        </p:txBody>
      </p:sp>
      <p:cxnSp>
        <p:nvCxnSpPr>
          <p:cNvPr id="857" name="Shape 857"/>
          <p:cNvCxnSpPr>
            <a:stCxn id="856" idx="3"/>
            <a:endCxn id="847" idx="1"/>
          </p:cNvCxnSpPr>
          <p:nvPr/>
        </p:nvCxnSpPr>
        <p:spPr>
          <a:xfrm>
            <a:off x="2146090" y="2936618"/>
            <a:ext cx="647100" cy="0"/>
          </a:xfrm>
          <a:prstGeom prst="straightConnector1">
            <a:avLst/>
          </a:prstGeom>
          <a:noFill/>
          <a:ln w="25400" cap="flat" cmpd="sng">
            <a:solidFill>
              <a:srgbClr val="666666"/>
            </a:solidFill>
            <a:prstDash val="solid"/>
            <a:round/>
            <a:headEnd type="none" w="med" len="med"/>
            <a:tailEnd type="stealth" w="lg" len="lg"/>
          </a:ln>
        </p:spPr>
      </p:cxnSp>
      <p:cxnSp>
        <p:nvCxnSpPr>
          <p:cNvPr id="858" name="Shape 858"/>
          <p:cNvCxnSpPr>
            <a:stCxn id="847" idx="3"/>
            <a:endCxn id="848" idx="1"/>
          </p:cNvCxnSpPr>
          <p:nvPr/>
        </p:nvCxnSpPr>
        <p:spPr>
          <a:xfrm>
            <a:off x="4012256" y="2936618"/>
            <a:ext cx="647100" cy="0"/>
          </a:xfrm>
          <a:prstGeom prst="straightConnector1">
            <a:avLst/>
          </a:prstGeom>
          <a:noFill/>
          <a:ln w="25400" cap="flat" cmpd="sng">
            <a:solidFill>
              <a:srgbClr val="666666"/>
            </a:solidFill>
            <a:prstDash val="solid"/>
            <a:round/>
            <a:headEnd type="none" w="med" len="med"/>
            <a:tailEnd type="stealth" w="lg" len="lg"/>
          </a:ln>
        </p:spPr>
      </p:cxnSp>
      <p:sp>
        <p:nvSpPr>
          <p:cNvPr id="859" name="Shape 859"/>
          <p:cNvSpPr/>
          <p:nvPr/>
        </p:nvSpPr>
        <p:spPr>
          <a:xfrm>
            <a:off x="737377" y="1459046"/>
            <a:ext cx="1219200" cy="598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Config</a:t>
            </a:r>
          </a:p>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Server</a:t>
            </a:r>
          </a:p>
          <a:p>
            <a:pPr marL="0" marR="0" lvl="0" indent="-88900" algn="ctr" rtl="0">
              <a:lnSpc>
                <a:spcPct val="100000"/>
              </a:lnSpc>
              <a:spcBef>
                <a:spcPts val="0"/>
              </a:spcBef>
              <a:spcAft>
                <a:spcPts val="0"/>
              </a:spcAft>
              <a:buClr>
                <a:srgbClr val="000000"/>
              </a:buClr>
              <a:buFont typeface="Arial"/>
              <a:buNone/>
            </a:pPr>
            <a:endParaRPr sz="1400" b="0" i="0" u="none" strike="noStrike" cap="none">
              <a:solidFill>
                <a:srgbClr val="4D4D4D"/>
              </a:solidFill>
              <a:latin typeface="Helvetica Neue"/>
              <a:ea typeface="Helvetica Neue"/>
              <a:cs typeface="Helvetica Neue"/>
              <a:sym typeface="Helvetica Neue"/>
            </a:endParaRPr>
          </a:p>
        </p:txBody>
      </p:sp>
      <p:sp>
        <p:nvSpPr>
          <p:cNvPr id="860" name="Shape 860"/>
          <p:cNvSpPr/>
          <p:nvPr/>
        </p:nvSpPr>
        <p:spPr>
          <a:xfrm>
            <a:off x="2074208" y="1459046"/>
            <a:ext cx="1219200" cy="598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Service</a:t>
            </a:r>
          </a:p>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Registry</a:t>
            </a:r>
          </a:p>
          <a:p>
            <a:pPr marL="0" marR="0" lvl="0" indent="-88900" algn="ctr" rtl="0">
              <a:lnSpc>
                <a:spcPct val="100000"/>
              </a:lnSpc>
              <a:spcBef>
                <a:spcPts val="0"/>
              </a:spcBef>
              <a:spcAft>
                <a:spcPts val="0"/>
              </a:spcAft>
              <a:buClr>
                <a:srgbClr val="000000"/>
              </a:buClr>
              <a:buFont typeface="Arial"/>
              <a:buNone/>
            </a:pPr>
            <a:endParaRPr sz="1400" b="0" i="0" u="none" strike="noStrike" cap="none">
              <a:solidFill>
                <a:srgbClr val="4D4D4D"/>
              </a:solidFill>
              <a:latin typeface="Helvetica Neue"/>
              <a:ea typeface="Helvetica Neue"/>
              <a:cs typeface="Helvetica Neue"/>
              <a:sym typeface="Helvetica Neue"/>
            </a:endParaRPr>
          </a:p>
        </p:txBody>
      </p:sp>
      <p:cxnSp>
        <p:nvCxnSpPr>
          <p:cNvPr id="861" name="Shape 861"/>
          <p:cNvCxnSpPr>
            <a:stCxn id="847" idx="0"/>
          </p:cNvCxnSpPr>
          <p:nvPr/>
        </p:nvCxnSpPr>
        <p:spPr>
          <a:xfrm rot="10800000">
            <a:off x="3402656" y="2178518"/>
            <a:ext cx="0" cy="300900"/>
          </a:xfrm>
          <a:prstGeom prst="straightConnector1">
            <a:avLst/>
          </a:prstGeom>
          <a:noFill/>
          <a:ln w="25400" cap="flat" cmpd="sng">
            <a:solidFill>
              <a:srgbClr val="666666"/>
            </a:solidFill>
            <a:prstDash val="solid"/>
            <a:round/>
            <a:headEnd type="none" w="med" len="med"/>
            <a:tailEnd type="stealth" w="lg" len="lg"/>
          </a:ln>
        </p:spPr>
      </p:cxnSp>
      <p:cxnSp>
        <p:nvCxnSpPr>
          <p:cNvPr id="862" name="Shape 862"/>
          <p:cNvCxnSpPr>
            <a:stCxn id="848" idx="0"/>
          </p:cNvCxnSpPr>
          <p:nvPr/>
        </p:nvCxnSpPr>
        <p:spPr>
          <a:xfrm rot="10800000">
            <a:off x="5512408" y="2189918"/>
            <a:ext cx="0" cy="289500"/>
          </a:xfrm>
          <a:prstGeom prst="straightConnector1">
            <a:avLst/>
          </a:prstGeom>
          <a:noFill/>
          <a:ln w="25400" cap="flat" cmpd="sng">
            <a:solidFill>
              <a:srgbClr val="666666"/>
            </a:solidFill>
            <a:prstDash val="solid"/>
            <a:round/>
            <a:headEnd type="none" w="med" len="med"/>
            <a:tailEnd type="stealth" w="lg" len="lg"/>
          </a:ln>
        </p:spPr>
      </p:cxnSp>
      <p:cxnSp>
        <p:nvCxnSpPr>
          <p:cNvPr id="863" name="Shape 863"/>
          <p:cNvCxnSpPr>
            <a:stCxn id="850" idx="0"/>
            <a:endCxn id="845" idx="3"/>
          </p:cNvCxnSpPr>
          <p:nvPr/>
        </p:nvCxnSpPr>
        <p:spPr>
          <a:xfrm rot="5400000" flipH="1">
            <a:off x="6611467" y="1522296"/>
            <a:ext cx="723000" cy="1214400"/>
          </a:xfrm>
          <a:prstGeom prst="bentConnector2">
            <a:avLst/>
          </a:prstGeom>
          <a:noFill/>
          <a:ln w="25400" cap="flat" cmpd="sng">
            <a:solidFill>
              <a:srgbClr val="666666"/>
            </a:solidFill>
            <a:prstDash val="dash"/>
            <a:round/>
            <a:headEnd type="none" w="med" len="med"/>
            <a:tailEnd type="stealth" w="lg" len="lg"/>
          </a:ln>
        </p:spPr>
      </p:cxnSp>
      <p:sp>
        <p:nvSpPr>
          <p:cNvPr id="864" name="Shape 864"/>
          <p:cNvSpPr/>
          <p:nvPr/>
        </p:nvSpPr>
        <p:spPr>
          <a:xfrm>
            <a:off x="5314416" y="3764337"/>
            <a:ext cx="404872" cy="339510"/>
          </a:xfrm>
          <a:prstGeom prst="flowChartMagneticDisk">
            <a:avLst/>
          </a:prstGeom>
          <a:solidFill>
            <a:schemeClr val="accent1"/>
          </a:solidFill>
          <a:ln w="9525"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Helvetica Neue"/>
              <a:ea typeface="Helvetica Neue"/>
              <a:cs typeface="Helvetica Neue"/>
              <a:sym typeface="Helvetica Neue"/>
            </a:endParaRPr>
          </a:p>
        </p:txBody>
      </p:sp>
      <p:cxnSp>
        <p:nvCxnSpPr>
          <p:cNvPr id="865" name="Shape 865"/>
          <p:cNvCxnSpPr>
            <a:stCxn id="848" idx="2"/>
            <a:endCxn id="864" idx="1"/>
          </p:cNvCxnSpPr>
          <p:nvPr/>
        </p:nvCxnSpPr>
        <p:spPr>
          <a:xfrm>
            <a:off x="5512408" y="3393818"/>
            <a:ext cx="4500" cy="370500"/>
          </a:xfrm>
          <a:prstGeom prst="straightConnector1">
            <a:avLst/>
          </a:prstGeom>
          <a:noFill/>
          <a:ln w="25400" cap="flat" cmpd="sng">
            <a:solidFill>
              <a:srgbClr val="666666"/>
            </a:solidFill>
            <a:prstDash val="solid"/>
            <a:round/>
            <a:headEnd type="none" w="med" len="med"/>
            <a:tailEnd type="stealth" w="lg" len="lg"/>
          </a:ln>
        </p:spPr>
      </p:cxnSp>
      <p:cxnSp>
        <p:nvCxnSpPr>
          <p:cNvPr id="866" name="Shape 866"/>
          <p:cNvCxnSpPr/>
          <p:nvPr/>
        </p:nvCxnSpPr>
        <p:spPr>
          <a:xfrm>
            <a:off x="7624635" y="3381300"/>
            <a:ext cx="0" cy="383100"/>
          </a:xfrm>
          <a:prstGeom prst="straightConnector1">
            <a:avLst/>
          </a:prstGeom>
          <a:noFill/>
          <a:ln w="25400" cap="flat" cmpd="sng">
            <a:solidFill>
              <a:srgbClr val="666666"/>
            </a:solidFill>
            <a:prstDash val="solid"/>
            <a:round/>
            <a:headEnd type="none" w="med" len="med"/>
            <a:tailEnd type="stealth" w="lg" len="lg"/>
          </a:ln>
        </p:spPr>
      </p:cxnSp>
      <p:grpSp>
        <p:nvGrpSpPr>
          <p:cNvPr id="867" name="Shape 867"/>
          <p:cNvGrpSpPr/>
          <p:nvPr/>
        </p:nvGrpSpPr>
        <p:grpSpPr>
          <a:xfrm>
            <a:off x="7168723" y="3760510"/>
            <a:ext cx="926175" cy="527536"/>
            <a:chOff x="6738961" y="3666238"/>
            <a:chExt cx="926175" cy="527536"/>
          </a:xfrm>
        </p:grpSpPr>
        <p:sp>
          <p:nvSpPr>
            <p:cNvPr id="868" name="Shape 868"/>
            <p:cNvSpPr/>
            <p:nvPr/>
          </p:nvSpPr>
          <p:spPr>
            <a:xfrm>
              <a:off x="7260264" y="3666238"/>
              <a:ext cx="404872" cy="339510"/>
            </a:xfrm>
            <a:prstGeom prst="flowChartMagneticDisk">
              <a:avLst/>
            </a:prstGeom>
            <a:solidFill>
              <a:schemeClr val="accent1"/>
            </a:solidFill>
            <a:ln w="9525"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Helvetica Neue"/>
                <a:ea typeface="Helvetica Neue"/>
                <a:cs typeface="Helvetica Neue"/>
                <a:sym typeface="Helvetica Neue"/>
              </a:endParaRPr>
            </a:p>
          </p:txBody>
        </p:sp>
        <p:sp>
          <p:nvSpPr>
            <p:cNvPr id="869" name="Shape 869"/>
            <p:cNvSpPr/>
            <p:nvPr/>
          </p:nvSpPr>
          <p:spPr>
            <a:xfrm>
              <a:off x="6738961" y="3684509"/>
              <a:ext cx="404872" cy="339510"/>
            </a:xfrm>
            <a:prstGeom prst="flowChartMagneticDisk">
              <a:avLst/>
            </a:prstGeom>
            <a:solidFill>
              <a:schemeClr val="accent1"/>
            </a:solidFill>
            <a:ln w="9525"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Helvetica Neue"/>
                <a:ea typeface="Helvetica Neue"/>
                <a:cs typeface="Helvetica Neue"/>
                <a:sym typeface="Helvetica Neue"/>
              </a:endParaRPr>
            </a:p>
          </p:txBody>
        </p:sp>
        <p:sp>
          <p:nvSpPr>
            <p:cNvPr id="870" name="Shape 870"/>
            <p:cNvSpPr/>
            <p:nvPr/>
          </p:nvSpPr>
          <p:spPr>
            <a:xfrm>
              <a:off x="7032377" y="3854264"/>
              <a:ext cx="404872" cy="339510"/>
            </a:xfrm>
            <a:prstGeom prst="flowChartMagneticDisk">
              <a:avLst/>
            </a:prstGeom>
            <a:solidFill>
              <a:schemeClr val="accent1"/>
            </a:solidFill>
            <a:ln w="9525"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Helvetica Neue"/>
                <a:ea typeface="Helvetica Neue"/>
                <a:cs typeface="Helvetica Neue"/>
                <a:sym typeface="Helvetica Neue"/>
              </a:endParaRPr>
            </a:p>
          </p:txBody>
        </p:sp>
      </p:grpSp>
      <p:sp>
        <p:nvSpPr>
          <p:cNvPr id="871" name="Shape 871"/>
          <p:cNvSpPr/>
          <p:nvPr/>
        </p:nvSpPr>
        <p:spPr>
          <a:xfrm rot="-5400000">
            <a:off x="5716102" y="2736518"/>
            <a:ext cx="750600" cy="400200"/>
          </a:xfrm>
          <a:prstGeom prst="rect">
            <a:avLst/>
          </a:prstGeom>
          <a:solidFill>
            <a:srgbClr val="FFFFFF"/>
          </a:solidFill>
          <a:ln w="1905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16668" algn="ctr" rtl="0">
              <a:lnSpc>
                <a:spcPct val="100000"/>
              </a:lnSpc>
              <a:spcBef>
                <a:spcPts val="0"/>
              </a:spcBef>
              <a:spcAft>
                <a:spcPts val="0"/>
              </a:spcAft>
              <a:buClr>
                <a:srgbClr val="000000"/>
              </a:buClr>
              <a:buSzPct val="26249"/>
              <a:buFont typeface="Helvetica Neue"/>
              <a:buNone/>
            </a:pPr>
            <a:r>
              <a:rPr lang="en" sz="950" b="0" i="0" u="none" strike="noStrike" cap="none">
                <a:solidFill>
                  <a:srgbClr val="434343"/>
                </a:solidFill>
                <a:latin typeface="Helvetica Neue"/>
                <a:ea typeface="Helvetica Neue"/>
                <a:cs typeface="Helvetica Neue"/>
                <a:sym typeface="Helvetica Neue"/>
              </a:rPr>
              <a:t>Load Balancing</a:t>
            </a:r>
          </a:p>
        </p:txBody>
      </p:sp>
      <p:sp>
        <p:nvSpPr>
          <p:cNvPr id="872" name="Shape 872"/>
          <p:cNvSpPr/>
          <p:nvPr/>
        </p:nvSpPr>
        <p:spPr>
          <a:xfrm rot="-5400000">
            <a:off x="5326753" y="2736518"/>
            <a:ext cx="750600" cy="400200"/>
          </a:xfrm>
          <a:prstGeom prst="rect">
            <a:avLst/>
          </a:prstGeom>
          <a:solidFill>
            <a:srgbClr val="FFFFFF"/>
          </a:solidFill>
          <a:ln w="1905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16668" algn="ctr" rtl="0">
              <a:lnSpc>
                <a:spcPct val="100000"/>
              </a:lnSpc>
              <a:spcBef>
                <a:spcPts val="0"/>
              </a:spcBef>
              <a:spcAft>
                <a:spcPts val="0"/>
              </a:spcAft>
              <a:buClr>
                <a:srgbClr val="000000"/>
              </a:buClr>
              <a:buSzPct val="26249"/>
              <a:buFont typeface="Helvetica Neue"/>
              <a:buNone/>
            </a:pPr>
            <a:r>
              <a:rPr lang="en" sz="950" b="0" i="0" u="none" strike="noStrike" cap="none">
                <a:solidFill>
                  <a:srgbClr val="434343"/>
                </a:solidFill>
                <a:latin typeface="Helvetica Neue"/>
                <a:ea typeface="Helvetica Neue"/>
                <a:cs typeface="Helvetica Neue"/>
                <a:sym typeface="Helvetica Neue"/>
              </a:rPr>
              <a:t>Circuit Breaker</a:t>
            </a:r>
          </a:p>
        </p:txBody>
      </p:sp>
      <p:sp>
        <p:nvSpPr>
          <p:cNvPr id="873" name="Shape 873"/>
          <p:cNvSpPr/>
          <p:nvPr/>
        </p:nvSpPr>
        <p:spPr>
          <a:xfrm>
            <a:off x="3411040" y="1459814"/>
            <a:ext cx="1513800" cy="598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Circuit Breaker Dashboard</a:t>
            </a:r>
          </a:p>
        </p:txBody>
      </p:sp>
      <p:sp>
        <p:nvSpPr>
          <p:cNvPr id="874" name="Shape 874"/>
          <p:cNvSpPr/>
          <p:nvPr/>
        </p:nvSpPr>
        <p:spPr>
          <a:xfrm>
            <a:off x="5042472" y="1459046"/>
            <a:ext cx="1219200" cy="598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t"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Tracing Dashboard</a:t>
            </a:r>
          </a:p>
        </p:txBody>
      </p:sp>
      <p:sp>
        <p:nvSpPr>
          <p:cNvPr id="875" name="Shape 875"/>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Shape 880"/>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Configuration Server</a:t>
            </a:r>
          </a:p>
        </p:txBody>
      </p:sp>
      <p:pic>
        <p:nvPicPr>
          <p:cNvPr id="881" name="Shape 881" descr="Cloud_Bus.png"/>
          <p:cNvPicPr preferRelativeResize="0"/>
          <p:nvPr/>
        </p:nvPicPr>
        <p:blipFill rotWithShape="1">
          <a:blip r:embed="rId3">
            <a:alphaModFix/>
          </a:blip>
          <a:srcRect/>
          <a:stretch/>
        </p:blipFill>
        <p:spPr>
          <a:xfrm>
            <a:off x="1207033" y="1003643"/>
            <a:ext cx="6729934" cy="3529365"/>
          </a:xfrm>
          <a:prstGeom prst="rect">
            <a:avLst/>
          </a:prstGeom>
          <a:noFill/>
          <a:ln>
            <a:noFill/>
          </a:ln>
        </p:spPr>
      </p:pic>
      <p:sp>
        <p:nvSpPr>
          <p:cNvPr id="882" name="Shape 882"/>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Shape 887"/>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Registration and Discovery Server</a:t>
            </a:r>
          </a:p>
        </p:txBody>
      </p:sp>
      <p:pic>
        <p:nvPicPr>
          <p:cNvPr id="888" name="Shape 888" descr="Service_Registry.png"/>
          <p:cNvPicPr preferRelativeResize="0"/>
          <p:nvPr/>
        </p:nvPicPr>
        <p:blipFill rotWithShape="1">
          <a:blip r:embed="rId3">
            <a:alphaModFix/>
          </a:blip>
          <a:srcRect/>
          <a:stretch/>
        </p:blipFill>
        <p:spPr>
          <a:xfrm>
            <a:off x="1301657" y="1085583"/>
            <a:ext cx="6540686" cy="3429534"/>
          </a:xfrm>
          <a:prstGeom prst="rect">
            <a:avLst/>
          </a:prstGeom>
          <a:noFill/>
          <a:ln>
            <a:noFill/>
          </a:ln>
        </p:spPr>
      </p:pic>
      <p:sp>
        <p:nvSpPr>
          <p:cNvPr id="889" name="Shape 889"/>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Shape 894"/>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Client-Side Load Balancing</a:t>
            </a:r>
          </a:p>
        </p:txBody>
      </p:sp>
      <p:pic>
        <p:nvPicPr>
          <p:cNvPr id="895" name="Shape 895"/>
          <p:cNvPicPr preferRelativeResize="0"/>
          <p:nvPr/>
        </p:nvPicPr>
        <p:blipFill rotWithShape="1">
          <a:blip r:embed="rId3">
            <a:alphaModFix/>
          </a:blip>
          <a:srcRect/>
          <a:stretch/>
        </p:blipFill>
        <p:spPr>
          <a:xfrm>
            <a:off x="1074143" y="1032110"/>
            <a:ext cx="6995714" cy="3466339"/>
          </a:xfrm>
          <a:prstGeom prst="rect">
            <a:avLst/>
          </a:prstGeom>
          <a:noFill/>
          <a:ln>
            <a:noFill/>
          </a:ln>
        </p:spPr>
      </p:pic>
      <p:sp>
        <p:nvSpPr>
          <p:cNvPr id="896" name="Shape 896"/>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Shape 901"/>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Circuit Breaker</a:t>
            </a:r>
          </a:p>
        </p:txBody>
      </p:sp>
      <p:pic>
        <p:nvPicPr>
          <p:cNvPr id="902" name="Shape 902" descr="Circuit_Breaker.png"/>
          <p:cNvPicPr preferRelativeResize="0"/>
          <p:nvPr/>
        </p:nvPicPr>
        <p:blipFill rotWithShape="1">
          <a:blip r:embed="rId3">
            <a:alphaModFix/>
          </a:blip>
          <a:srcRect/>
          <a:stretch/>
        </p:blipFill>
        <p:spPr>
          <a:xfrm>
            <a:off x="983089" y="1191208"/>
            <a:ext cx="7177822" cy="3357193"/>
          </a:xfrm>
          <a:prstGeom prst="rect">
            <a:avLst/>
          </a:prstGeom>
          <a:noFill/>
          <a:ln>
            <a:noFill/>
          </a:ln>
        </p:spPr>
      </p:pic>
      <p:sp>
        <p:nvSpPr>
          <p:cNvPr id="903" name="Shape 903"/>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Distributed Tracing</a:t>
            </a:r>
          </a:p>
        </p:txBody>
      </p:sp>
      <p:pic>
        <p:nvPicPr>
          <p:cNvPr id="994" name="Shape 994"/>
          <p:cNvPicPr preferRelativeResize="0"/>
          <p:nvPr/>
        </p:nvPicPr>
        <p:blipFill>
          <a:blip r:embed="rId3">
            <a:alphaModFix/>
          </a:blip>
          <a:stretch>
            <a:fillRect/>
          </a:stretch>
        </p:blipFill>
        <p:spPr>
          <a:xfrm>
            <a:off x="291010" y="1611975"/>
            <a:ext cx="8562599" cy="2348000"/>
          </a:xfrm>
          <a:prstGeom prst="rect">
            <a:avLst/>
          </a:prstGeom>
          <a:noFill/>
          <a:ln>
            <a:noFill/>
          </a:ln>
        </p:spPr>
      </p:pic>
      <p:sp>
        <p:nvSpPr>
          <p:cNvPr id="995" name="Shape 995"/>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Shape 908"/>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API Gateway - Edge Service</a:t>
            </a:r>
          </a:p>
        </p:txBody>
      </p:sp>
      <p:sp>
        <p:nvSpPr>
          <p:cNvPr id="909" name="Shape 909"/>
          <p:cNvSpPr/>
          <p:nvPr/>
        </p:nvSpPr>
        <p:spPr>
          <a:xfrm>
            <a:off x="5565466" y="2135649"/>
            <a:ext cx="1219200" cy="9144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Worker</a:t>
            </a:r>
          </a:p>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Apps</a:t>
            </a:r>
          </a:p>
        </p:txBody>
      </p:sp>
      <p:sp>
        <p:nvSpPr>
          <p:cNvPr id="910" name="Shape 910"/>
          <p:cNvSpPr/>
          <p:nvPr/>
        </p:nvSpPr>
        <p:spPr>
          <a:xfrm>
            <a:off x="5691132" y="2249525"/>
            <a:ext cx="1219200" cy="9144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Worker</a:t>
            </a:r>
          </a:p>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Apps</a:t>
            </a:r>
          </a:p>
        </p:txBody>
      </p:sp>
      <p:sp>
        <p:nvSpPr>
          <p:cNvPr id="911" name="Shape 911"/>
          <p:cNvSpPr/>
          <p:nvPr/>
        </p:nvSpPr>
        <p:spPr>
          <a:xfrm>
            <a:off x="2108005" y="2944278"/>
            <a:ext cx="1722000" cy="481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Edge App</a:t>
            </a:r>
          </a:p>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for </a:t>
            </a:r>
            <a:r>
              <a:rPr lang="en" sz="1400" b="1" i="0" u="none" strike="noStrike" cap="none">
                <a:solidFill>
                  <a:srgbClr val="008774"/>
                </a:solidFill>
                <a:latin typeface="Helvetica Neue"/>
                <a:ea typeface="Helvetica Neue"/>
                <a:cs typeface="Helvetica Neue"/>
                <a:sym typeface="Helvetica Neue"/>
              </a:rPr>
              <a:t>IOT Device</a:t>
            </a:r>
          </a:p>
        </p:txBody>
      </p:sp>
      <p:cxnSp>
        <p:nvCxnSpPr>
          <p:cNvPr id="912" name="Shape 912"/>
          <p:cNvCxnSpPr>
            <a:stCxn id="911" idx="3"/>
            <a:endCxn id="913" idx="1"/>
          </p:cNvCxnSpPr>
          <p:nvPr/>
        </p:nvCxnSpPr>
        <p:spPr>
          <a:xfrm rot="10800000" flipH="1">
            <a:off x="3830005" y="2815878"/>
            <a:ext cx="1986900" cy="369000"/>
          </a:xfrm>
          <a:prstGeom prst="straightConnector1">
            <a:avLst/>
          </a:prstGeom>
          <a:noFill/>
          <a:ln w="25400" cap="flat" cmpd="sng">
            <a:solidFill>
              <a:srgbClr val="666666"/>
            </a:solidFill>
            <a:prstDash val="solid"/>
            <a:round/>
            <a:headEnd type="none" w="med" len="med"/>
            <a:tailEnd type="stealth" w="lg" len="lg"/>
          </a:ln>
        </p:spPr>
      </p:cxnSp>
      <p:sp>
        <p:nvSpPr>
          <p:cNvPr id="914" name="Shape 914"/>
          <p:cNvSpPr/>
          <p:nvPr/>
        </p:nvSpPr>
        <p:spPr>
          <a:xfrm>
            <a:off x="2108005" y="3617497"/>
            <a:ext cx="1722000" cy="481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Edge App</a:t>
            </a:r>
          </a:p>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for </a:t>
            </a:r>
            <a:r>
              <a:rPr lang="en" sz="1400" b="1" i="0" u="none" strike="noStrike" cap="none">
                <a:solidFill>
                  <a:srgbClr val="008774"/>
                </a:solidFill>
                <a:latin typeface="Helvetica Neue"/>
                <a:ea typeface="Helvetica Neue"/>
                <a:cs typeface="Helvetica Neue"/>
                <a:sym typeface="Helvetica Neue"/>
              </a:rPr>
              <a:t>Client X</a:t>
            </a:r>
          </a:p>
        </p:txBody>
      </p:sp>
      <p:sp>
        <p:nvSpPr>
          <p:cNvPr id="915" name="Shape 915"/>
          <p:cNvSpPr/>
          <p:nvPr/>
        </p:nvSpPr>
        <p:spPr>
          <a:xfrm>
            <a:off x="2108005" y="2271983"/>
            <a:ext cx="1722000" cy="481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Edge App</a:t>
            </a:r>
          </a:p>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For </a:t>
            </a:r>
            <a:r>
              <a:rPr lang="en" b="1">
                <a:solidFill>
                  <a:srgbClr val="008774"/>
                </a:solidFill>
                <a:latin typeface="Helvetica Neue"/>
                <a:ea typeface="Helvetica Neue"/>
                <a:cs typeface="Helvetica Neue"/>
                <a:sym typeface="Helvetica Neue"/>
              </a:rPr>
              <a:t>Smartphone</a:t>
            </a:r>
          </a:p>
        </p:txBody>
      </p:sp>
      <p:sp>
        <p:nvSpPr>
          <p:cNvPr id="916" name="Shape 916"/>
          <p:cNvSpPr/>
          <p:nvPr/>
        </p:nvSpPr>
        <p:spPr>
          <a:xfrm>
            <a:off x="2108005" y="1571452"/>
            <a:ext cx="1722000" cy="4812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Edge App</a:t>
            </a:r>
          </a:p>
          <a:p>
            <a:pPr marL="0" marR="0" lvl="0" indent="-22225" algn="ctr" rtl="0">
              <a:lnSpc>
                <a:spcPct val="100000"/>
              </a:lnSpc>
              <a:spcBef>
                <a:spcPts val="0"/>
              </a:spcBef>
              <a:spcAft>
                <a:spcPts val="0"/>
              </a:spcAft>
              <a:buClr>
                <a:srgbClr val="4D4D4D"/>
              </a:buClr>
              <a:buSzPct val="25000"/>
              <a:buFont typeface="Helvetica Neue"/>
              <a:buNone/>
            </a:pPr>
            <a:r>
              <a:rPr lang="en" sz="1400" b="0" i="0" u="none" strike="noStrike" cap="none">
                <a:solidFill>
                  <a:srgbClr val="4D4D4D"/>
                </a:solidFill>
                <a:latin typeface="Helvetica Neue"/>
                <a:ea typeface="Helvetica Neue"/>
                <a:cs typeface="Helvetica Neue"/>
                <a:sym typeface="Helvetica Neue"/>
              </a:rPr>
              <a:t>For </a:t>
            </a:r>
            <a:r>
              <a:rPr lang="en" sz="1400" b="1" i="0" u="none" strike="noStrike" cap="none">
                <a:solidFill>
                  <a:srgbClr val="008774"/>
                </a:solidFill>
                <a:latin typeface="Helvetica Neue"/>
                <a:ea typeface="Helvetica Neue"/>
                <a:cs typeface="Helvetica Neue"/>
                <a:sym typeface="Helvetica Neue"/>
              </a:rPr>
              <a:t>Desktop</a:t>
            </a:r>
          </a:p>
        </p:txBody>
      </p:sp>
      <p:cxnSp>
        <p:nvCxnSpPr>
          <p:cNvPr id="917" name="Shape 917"/>
          <p:cNvCxnSpPr>
            <a:stCxn id="915" idx="3"/>
            <a:endCxn id="910" idx="1"/>
          </p:cNvCxnSpPr>
          <p:nvPr/>
        </p:nvCxnSpPr>
        <p:spPr>
          <a:xfrm>
            <a:off x="3830005" y="2512583"/>
            <a:ext cx="1861200" cy="194100"/>
          </a:xfrm>
          <a:prstGeom prst="straightConnector1">
            <a:avLst/>
          </a:prstGeom>
          <a:noFill/>
          <a:ln w="25400" cap="flat" cmpd="sng">
            <a:solidFill>
              <a:srgbClr val="666666"/>
            </a:solidFill>
            <a:prstDash val="solid"/>
            <a:round/>
            <a:headEnd type="none" w="med" len="med"/>
            <a:tailEnd type="stealth" w="lg" len="lg"/>
          </a:ln>
        </p:spPr>
      </p:cxnSp>
      <p:cxnSp>
        <p:nvCxnSpPr>
          <p:cNvPr id="918" name="Shape 918"/>
          <p:cNvCxnSpPr>
            <a:stCxn id="916" idx="3"/>
            <a:endCxn id="909" idx="1"/>
          </p:cNvCxnSpPr>
          <p:nvPr/>
        </p:nvCxnSpPr>
        <p:spPr>
          <a:xfrm>
            <a:off x="3830005" y="1812052"/>
            <a:ext cx="1735500" cy="780900"/>
          </a:xfrm>
          <a:prstGeom prst="straightConnector1">
            <a:avLst/>
          </a:prstGeom>
          <a:noFill/>
          <a:ln w="25400" cap="flat" cmpd="sng">
            <a:solidFill>
              <a:srgbClr val="666666"/>
            </a:solidFill>
            <a:prstDash val="solid"/>
            <a:round/>
            <a:headEnd type="none" w="med" len="med"/>
            <a:tailEnd type="stealth" w="lg" len="lg"/>
          </a:ln>
        </p:spPr>
      </p:cxnSp>
      <p:sp>
        <p:nvSpPr>
          <p:cNvPr id="913" name="Shape 913"/>
          <p:cNvSpPr/>
          <p:nvPr/>
        </p:nvSpPr>
        <p:spPr>
          <a:xfrm>
            <a:off x="5816795" y="2358793"/>
            <a:ext cx="1219200" cy="9144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Worker</a:t>
            </a:r>
          </a:p>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Apps</a:t>
            </a:r>
          </a:p>
        </p:txBody>
      </p:sp>
      <p:sp>
        <p:nvSpPr>
          <p:cNvPr id="919" name="Shape 919"/>
          <p:cNvSpPr/>
          <p:nvPr/>
        </p:nvSpPr>
        <p:spPr>
          <a:xfrm>
            <a:off x="5969195" y="2511193"/>
            <a:ext cx="1219200" cy="914400"/>
          </a:xfrm>
          <a:prstGeom prst="roundRect">
            <a:avLst>
              <a:gd name="adj" fmla="val 16667"/>
            </a:avLst>
          </a:prstGeom>
          <a:solidFill>
            <a:srgbClr val="FFFFFF"/>
          </a:solidFill>
          <a:ln w="25400" cap="flat" cmpd="sng">
            <a:solidFill>
              <a:srgbClr val="33928A"/>
            </a:solidFill>
            <a:prstDash val="solid"/>
            <a:round/>
            <a:headEnd type="none" w="med" len="med"/>
            <a:tailEnd type="none" w="med" len="med"/>
          </a:ln>
        </p:spPr>
        <p:txBody>
          <a:bodyPr wrap="square" lIns="91425" tIns="45700" rIns="91425" bIns="45700" anchor="ctr" anchorCtr="0">
            <a:noAutofit/>
          </a:bodyPr>
          <a:lstStyle/>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Worker</a:t>
            </a:r>
          </a:p>
          <a:p>
            <a:pPr marL="0" marR="0" lvl="0" indent="-25400" algn="ctr" rtl="0">
              <a:lnSpc>
                <a:spcPct val="100000"/>
              </a:lnSpc>
              <a:spcBef>
                <a:spcPts val="0"/>
              </a:spcBef>
              <a:spcAft>
                <a:spcPts val="0"/>
              </a:spcAft>
              <a:buClr>
                <a:srgbClr val="4D4D4D"/>
              </a:buClr>
              <a:buSzPct val="25000"/>
              <a:buFont typeface="Helvetica Neue"/>
              <a:buNone/>
            </a:pPr>
            <a:r>
              <a:rPr lang="en" sz="1600" b="0" i="0" u="none" strike="noStrike" cap="none">
                <a:solidFill>
                  <a:srgbClr val="4D4D4D"/>
                </a:solidFill>
                <a:latin typeface="Helvetica Neue"/>
                <a:ea typeface="Helvetica Neue"/>
                <a:cs typeface="Helvetica Neue"/>
                <a:sym typeface="Helvetica Neue"/>
              </a:rPr>
              <a:t>Apps</a:t>
            </a:r>
          </a:p>
        </p:txBody>
      </p:sp>
      <p:cxnSp>
        <p:nvCxnSpPr>
          <p:cNvPr id="920" name="Shape 920"/>
          <p:cNvCxnSpPr>
            <a:stCxn id="914" idx="3"/>
            <a:endCxn id="919" idx="1"/>
          </p:cNvCxnSpPr>
          <p:nvPr/>
        </p:nvCxnSpPr>
        <p:spPr>
          <a:xfrm rot="10800000" flipH="1">
            <a:off x="3830005" y="2968297"/>
            <a:ext cx="2139300" cy="889800"/>
          </a:xfrm>
          <a:prstGeom prst="straightConnector1">
            <a:avLst/>
          </a:prstGeom>
          <a:noFill/>
          <a:ln w="25400" cap="flat" cmpd="sng">
            <a:solidFill>
              <a:srgbClr val="666666"/>
            </a:solidFill>
            <a:prstDash val="solid"/>
            <a:round/>
            <a:headEnd type="none" w="med" len="med"/>
            <a:tailEnd type="stealth" w="lg" len="lg"/>
          </a:ln>
        </p:spPr>
      </p:cxnSp>
      <p:sp>
        <p:nvSpPr>
          <p:cNvPr id="921" name="Shape 921"/>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Shape 926"/>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Cloud-Native Architecture</a:t>
            </a:r>
          </a:p>
        </p:txBody>
      </p:sp>
      <p:sp>
        <p:nvSpPr>
          <p:cNvPr id="927" name="Shape 927"/>
          <p:cNvSpPr txBox="1">
            <a:spLocks noGrp="1"/>
          </p:cNvSpPr>
          <p:nvPr>
            <p:ph type="body" idx="1"/>
          </p:nvPr>
        </p:nvSpPr>
        <p:spPr>
          <a:xfrm>
            <a:off x="192475" y="2715400"/>
            <a:ext cx="2729400" cy="1954500"/>
          </a:xfrm>
          <a:prstGeom prst="rect">
            <a:avLst/>
          </a:prstGeom>
        </p:spPr>
        <p:txBody>
          <a:bodyPr wrap="square" lIns="91425" tIns="91425" rIns="91425" bIns="91425" anchor="t" anchorCtr="0">
            <a:noAutofit/>
          </a:bodyPr>
          <a:lstStyle/>
          <a:p>
            <a:pPr marL="457200" lvl="0" indent="-355600" rtl="0">
              <a:spcBef>
                <a:spcPts val="0"/>
              </a:spcBef>
              <a:buClr>
                <a:srgbClr val="00AE9E"/>
              </a:buClr>
              <a:buSzPct val="100000"/>
              <a:buChar char="■"/>
            </a:pPr>
            <a:r>
              <a:rPr lang="en" sz="2000"/>
              <a:t>Cloud Computing</a:t>
            </a:r>
          </a:p>
          <a:p>
            <a:pPr marL="457200" lvl="0" indent="-355600" rtl="0">
              <a:spcBef>
                <a:spcPts val="0"/>
              </a:spcBef>
              <a:buClr>
                <a:srgbClr val="00AE9E"/>
              </a:buClr>
              <a:buSzPct val="100000"/>
              <a:buChar char="■"/>
            </a:pPr>
            <a:r>
              <a:rPr lang="en" sz="2000"/>
              <a:t>New Demands</a:t>
            </a:r>
          </a:p>
          <a:p>
            <a:pPr marL="457200" lvl="0" indent="-355600" rtl="0">
              <a:spcBef>
                <a:spcPts val="0"/>
              </a:spcBef>
              <a:buClr>
                <a:srgbClr val="00AE9E"/>
              </a:buClr>
              <a:buSzPct val="100000"/>
              <a:buChar char="■"/>
            </a:pPr>
            <a:r>
              <a:rPr lang="en" sz="2000"/>
              <a:t>Being Reactive</a:t>
            </a:r>
          </a:p>
          <a:p>
            <a:pPr marL="457200" lvl="0" indent="-355600" rtl="0">
              <a:spcBef>
                <a:spcPts val="0"/>
              </a:spcBef>
              <a:buClr>
                <a:srgbClr val="00AE9E"/>
              </a:buClr>
              <a:buSzPct val="100000"/>
              <a:buChar char="■"/>
            </a:pPr>
            <a:r>
              <a:rPr lang="en" sz="2000"/>
              <a:t>Speed &amp; Safety</a:t>
            </a:r>
          </a:p>
        </p:txBody>
      </p:sp>
      <p:sp>
        <p:nvSpPr>
          <p:cNvPr id="928" name="Shape 928"/>
          <p:cNvSpPr txBox="1">
            <a:spLocks noGrp="1"/>
          </p:cNvSpPr>
          <p:nvPr>
            <p:ph type="body" idx="2"/>
          </p:nvPr>
        </p:nvSpPr>
        <p:spPr>
          <a:xfrm>
            <a:off x="3207300" y="2715400"/>
            <a:ext cx="2729400" cy="1954500"/>
          </a:xfrm>
          <a:prstGeom prst="rect">
            <a:avLst/>
          </a:prstGeom>
        </p:spPr>
        <p:txBody>
          <a:bodyPr wrap="square" lIns="91425" tIns="91425" rIns="91425" bIns="91425" anchor="t" anchorCtr="0">
            <a:noAutofit/>
          </a:bodyPr>
          <a:lstStyle/>
          <a:p>
            <a:pPr marL="457200" lvl="0" indent="-355600" rtl="0">
              <a:spcBef>
                <a:spcPts val="0"/>
              </a:spcBef>
              <a:buClr>
                <a:srgbClr val="00AE9E"/>
              </a:buClr>
              <a:buSzPct val="100000"/>
              <a:buChar char="■"/>
            </a:pPr>
            <a:r>
              <a:rPr lang="en" sz="2000"/>
              <a:t>Reactive Design</a:t>
            </a:r>
          </a:p>
          <a:p>
            <a:pPr marL="457200" lvl="0" indent="-355600" rtl="0">
              <a:spcBef>
                <a:spcPts val="0"/>
              </a:spcBef>
              <a:buClr>
                <a:srgbClr val="00AE9E"/>
              </a:buClr>
              <a:buSzPct val="100000"/>
              <a:buChar char="■"/>
            </a:pPr>
            <a:r>
              <a:rPr lang="en" sz="2000"/>
              <a:t>12 Factor Apps</a:t>
            </a:r>
          </a:p>
          <a:p>
            <a:pPr marL="457200" lvl="0" indent="-355600" rtl="0">
              <a:spcBef>
                <a:spcPts val="0"/>
              </a:spcBef>
              <a:buClr>
                <a:srgbClr val="00AE9E"/>
              </a:buClr>
              <a:buSzPct val="100000"/>
              <a:buChar char="■"/>
            </a:pPr>
            <a:r>
              <a:rPr lang="en" sz="2000"/>
              <a:t>Microservices</a:t>
            </a:r>
          </a:p>
          <a:p>
            <a:pPr marL="457200" lvl="0" indent="-355600" rtl="0">
              <a:spcBef>
                <a:spcPts val="0"/>
              </a:spcBef>
              <a:buClr>
                <a:srgbClr val="00AE9E"/>
              </a:buClr>
              <a:buSzPct val="100000"/>
              <a:buChar char="■"/>
            </a:pPr>
            <a:r>
              <a:rPr lang="en" sz="2000"/>
              <a:t>Design Patterns</a:t>
            </a:r>
          </a:p>
        </p:txBody>
      </p:sp>
      <p:sp>
        <p:nvSpPr>
          <p:cNvPr id="929" name="Shape 929"/>
          <p:cNvSpPr txBox="1">
            <a:spLocks noGrp="1"/>
          </p:cNvSpPr>
          <p:nvPr>
            <p:ph type="body" idx="3"/>
          </p:nvPr>
        </p:nvSpPr>
        <p:spPr>
          <a:xfrm>
            <a:off x="6222125" y="2715400"/>
            <a:ext cx="2729400" cy="1954500"/>
          </a:xfrm>
          <a:prstGeom prst="rect">
            <a:avLst/>
          </a:prstGeom>
        </p:spPr>
        <p:txBody>
          <a:bodyPr wrap="square" lIns="91425" tIns="91425" rIns="91425" bIns="91425" anchor="t" anchorCtr="0">
            <a:noAutofit/>
          </a:bodyPr>
          <a:lstStyle/>
          <a:p>
            <a:pPr marL="457200" lvl="0" indent="-355600" rtl="0">
              <a:spcBef>
                <a:spcPts val="0"/>
              </a:spcBef>
              <a:buClr>
                <a:srgbClr val="00AE9E"/>
              </a:buClr>
              <a:buSzPct val="100000"/>
              <a:buChar char="■"/>
            </a:pPr>
            <a:r>
              <a:rPr lang="en" sz="2000"/>
              <a:t>Tools</a:t>
            </a:r>
          </a:p>
          <a:p>
            <a:pPr marL="457200" lvl="0" indent="-355600" rtl="0">
              <a:spcBef>
                <a:spcPts val="0"/>
              </a:spcBef>
              <a:buClr>
                <a:srgbClr val="00AE9E"/>
              </a:buClr>
              <a:buSzPct val="100000"/>
              <a:buChar char="■"/>
            </a:pPr>
            <a:r>
              <a:rPr lang="en" sz="2000"/>
              <a:t>Platform</a:t>
            </a:r>
          </a:p>
          <a:p>
            <a:pPr marL="457200" lvl="0" indent="-355600" rtl="0">
              <a:spcBef>
                <a:spcPts val="0"/>
              </a:spcBef>
              <a:buClr>
                <a:srgbClr val="00AE9E"/>
              </a:buClr>
              <a:buSzPct val="100000"/>
              <a:buChar char="■"/>
            </a:pPr>
            <a:r>
              <a:rPr lang="en" sz="2000"/>
              <a:t>Process and Culture</a:t>
            </a:r>
          </a:p>
        </p:txBody>
      </p:sp>
      <p:sp>
        <p:nvSpPr>
          <p:cNvPr id="930" name="Shape 930"/>
          <p:cNvSpPr/>
          <p:nvPr/>
        </p:nvSpPr>
        <p:spPr>
          <a:xfrm>
            <a:off x="655950" y="12367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WHY</a:t>
            </a:r>
          </a:p>
        </p:txBody>
      </p:sp>
      <p:sp>
        <p:nvSpPr>
          <p:cNvPr id="931" name="Shape 931"/>
          <p:cNvSpPr/>
          <p:nvPr/>
        </p:nvSpPr>
        <p:spPr>
          <a:xfrm>
            <a:off x="3780150" y="12367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WHAT</a:t>
            </a:r>
          </a:p>
        </p:txBody>
      </p:sp>
      <p:sp>
        <p:nvSpPr>
          <p:cNvPr id="932" name="Shape 932"/>
          <p:cNvSpPr/>
          <p:nvPr/>
        </p:nvSpPr>
        <p:spPr>
          <a:xfrm>
            <a:off x="6751950" y="12367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HOW</a:t>
            </a:r>
          </a:p>
        </p:txBody>
      </p:sp>
      <p:sp>
        <p:nvSpPr>
          <p:cNvPr id="933" name="Shape 933"/>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Shape 938"/>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rtl="0">
              <a:spcBef>
                <a:spcPts val="0"/>
              </a:spcBef>
              <a:buNone/>
            </a:pPr>
            <a:r>
              <a:rPr lang="en"/>
              <a:t>Spring IO</a:t>
            </a:r>
          </a:p>
        </p:txBody>
      </p:sp>
      <p:sp>
        <p:nvSpPr>
          <p:cNvPr id="939" name="Shape 939"/>
          <p:cNvSpPr txBox="1">
            <a:spLocks noGrp="1"/>
          </p:cNvSpPr>
          <p:nvPr>
            <p:ph type="body" idx="1"/>
          </p:nvPr>
        </p:nvSpPr>
        <p:spPr>
          <a:xfrm>
            <a:off x="192475" y="824200"/>
            <a:ext cx="4254600" cy="39129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0"/>
              </a:spcAft>
              <a:buClr>
                <a:srgbClr val="00AE9E"/>
              </a:buClr>
              <a:buChar char="●"/>
            </a:pPr>
            <a:r>
              <a:rPr lang="en" b="1"/>
              <a:t>Spring Boot</a:t>
            </a:r>
          </a:p>
          <a:p>
            <a:pPr marL="914400" lvl="1" indent="-317500" rtl="0">
              <a:lnSpc>
                <a:spcPct val="100000"/>
              </a:lnSpc>
              <a:spcBef>
                <a:spcPts val="0"/>
              </a:spcBef>
              <a:spcAft>
                <a:spcPts val="0"/>
              </a:spcAft>
              <a:buSzPct val="100000"/>
              <a:buChar char="○"/>
            </a:pPr>
            <a:r>
              <a:rPr lang="en" sz="1400"/>
              <a:t>How to build an app</a:t>
            </a:r>
          </a:p>
          <a:p>
            <a:pPr marL="914400" lvl="1" indent="-317500" rtl="0">
              <a:lnSpc>
                <a:spcPct val="100000"/>
              </a:lnSpc>
              <a:spcBef>
                <a:spcPts val="0"/>
              </a:spcBef>
              <a:spcAft>
                <a:spcPts val="0"/>
              </a:spcAft>
              <a:buSzPct val="100000"/>
              <a:buChar char="○"/>
            </a:pPr>
            <a:r>
              <a:rPr lang="en" sz="1400"/>
              <a:t>Opinionated</a:t>
            </a:r>
          </a:p>
          <a:p>
            <a:pPr marL="914400" lvl="1" indent="-317500" rtl="0">
              <a:lnSpc>
                <a:spcPct val="100000"/>
              </a:lnSpc>
              <a:spcBef>
                <a:spcPts val="0"/>
              </a:spcBef>
              <a:spcAft>
                <a:spcPts val="0"/>
              </a:spcAft>
              <a:buSzPct val="100000"/>
              <a:buChar char="○"/>
            </a:pPr>
            <a:r>
              <a:rPr lang="en" sz="1400"/>
              <a:t>Convention over configuration</a:t>
            </a:r>
          </a:p>
          <a:p>
            <a:pPr marL="914400" lvl="1" indent="-317500" rtl="0">
              <a:lnSpc>
                <a:spcPct val="100000"/>
              </a:lnSpc>
              <a:spcBef>
                <a:spcPts val="0"/>
              </a:spcBef>
              <a:spcAft>
                <a:spcPts val="0"/>
              </a:spcAft>
              <a:buSzPct val="100000"/>
              <a:buChar char="○"/>
            </a:pPr>
            <a:r>
              <a:rPr lang="en" sz="1400"/>
              <a:t>Production ready</a:t>
            </a:r>
          </a:p>
          <a:p>
            <a:pPr marL="914400" lvl="1" indent="-317500" rtl="0">
              <a:lnSpc>
                <a:spcPct val="100000"/>
              </a:lnSpc>
              <a:spcBef>
                <a:spcPts val="0"/>
              </a:spcBef>
              <a:spcAft>
                <a:spcPts val="0"/>
              </a:spcAft>
              <a:buSzPct val="100000"/>
              <a:buChar char="○"/>
            </a:pPr>
            <a:r>
              <a:rPr lang="en" sz="1400"/>
              <a:t>Ops friendly</a:t>
            </a:r>
          </a:p>
          <a:p>
            <a:pPr marL="1371600" lvl="2" indent="-317500" rtl="0">
              <a:lnSpc>
                <a:spcPct val="100000"/>
              </a:lnSpc>
              <a:spcBef>
                <a:spcPts val="0"/>
              </a:spcBef>
              <a:spcAft>
                <a:spcPts val="0"/>
              </a:spcAft>
              <a:buSzPct val="100000"/>
              <a:buChar char="■"/>
            </a:pPr>
            <a:r>
              <a:rPr lang="en" sz="1400"/>
              <a:t>Self contained</a:t>
            </a:r>
          </a:p>
          <a:p>
            <a:pPr marL="1371600" lvl="2" indent="-317500" rtl="0">
              <a:lnSpc>
                <a:spcPct val="100000"/>
              </a:lnSpc>
              <a:spcBef>
                <a:spcPts val="0"/>
              </a:spcBef>
              <a:spcAft>
                <a:spcPts val="0"/>
              </a:spcAft>
              <a:buSzPct val="100000"/>
              <a:buChar char="■"/>
            </a:pPr>
            <a:r>
              <a:rPr lang="en" sz="1400"/>
              <a:t>Health and metrics</a:t>
            </a:r>
          </a:p>
          <a:p>
            <a:pPr marL="1371600" lvl="2" indent="-317500" rtl="0">
              <a:lnSpc>
                <a:spcPct val="100000"/>
              </a:lnSpc>
              <a:spcBef>
                <a:spcPts val="0"/>
              </a:spcBef>
              <a:spcAft>
                <a:spcPts val="0"/>
              </a:spcAft>
              <a:buSzPct val="100000"/>
              <a:buChar char="■"/>
            </a:pPr>
            <a:r>
              <a:rPr lang="en" sz="1400"/>
              <a:t>External configuration\</a:t>
            </a:r>
          </a:p>
          <a:p>
            <a:pPr marL="457200" lvl="0" indent="-330200" rtl="0">
              <a:lnSpc>
                <a:spcPct val="100000"/>
              </a:lnSpc>
              <a:spcBef>
                <a:spcPts val="1000"/>
              </a:spcBef>
              <a:spcAft>
                <a:spcPts val="0"/>
              </a:spcAft>
              <a:buClr>
                <a:srgbClr val="00AE9E"/>
              </a:buClr>
              <a:buChar char="●"/>
            </a:pPr>
            <a:r>
              <a:rPr lang="en" b="1"/>
              <a:t>Spring Cloud</a:t>
            </a:r>
          </a:p>
          <a:p>
            <a:pPr marL="914400" lvl="1" indent="-317500" rtl="0">
              <a:lnSpc>
                <a:spcPct val="100000"/>
              </a:lnSpc>
              <a:spcBef>
                <a:spcPts val="0"/>
              </a:spcBef>
              <a:spcAft>
                <a:spcPts val="0"/>
              </a:spcAft>
              <a:buSzPct val="100000"/>
              <a:buChar char="○"/>
            </a:pPr>
            <a:r>
              <a:rPr lang="en" sz="1400"/>
              <a:t>Cloud-Native pieces</a:t>
            </a:r>
          </a:p>
          <a:p>
            <a:pPr marL="914400" lvl="1" indent="-317500" rtl="0">
              <a:lnSpc>
                <a:spcPct val="100000"/>
              </a:lnSpc>
              <a:spcBef>
                <a:spcPts val="0"/>
              </a:spcBef>
              <a:spcAft>
                <a:spcPts val="0"/>
              </a:spcAft>
              <a:buSzPct val="100000"/>
              <a:buChar char="○"/>
            </a:pPr>
            <a:r>
              <a:rPr lang="en" sz="1400"/>
              <a:t>Version configuration</a:t>
            </a:r>
          </a:p>
          <a:p>
            <a:pPr marL="914400" lvl="1" indent="-317500" rtl="0">
              <a:lnSpc>
                <a:spcPct val="100000"/>
              </a:lnSpc>
              <a:spcBef>
                <a:spcPts val="0"/>
              </a:spcBef>
              <a:spcAft>
                <a:spcPts val="0"/>
              </a:spcAft>
              <a:buSzPct val="100000"/>
              <a:buChar char="○"/>
            </a:pPr>
            <a:r>
              <a:rPr lang="en" sz="1400"/>
              <a:t>Service registry and discovery</a:t>
            </a:r>
          </a:p>
          <a:p>
            <a:pPr marL="914400" lvl="1" indent="-317500" rtl="0">
              <a:lnSpc>
                <a:spcPct val="100000"/>
              </a:lnSpc>
              <a:spcBef>
                <a:spcPts val="0"/>
              </a:spcBef>
              <a:spcAft>
                <a:spcPts val="0"/>
              </a:spcAft>
              <a:buSzPct val="100000"/>
              <a:buChar char="○"/>
            </a:pPr>
            <a:r>
              <a:rPr lang="en" sz="1400"/>
              <a:t>Routing / load balancing</a:t>
            </a:r>
          </a:p>
          <a:p>
            <a:pPr marL="914400" lvl="1" indent="-317500" rtl="0">
              <a:lnSpc>
                <a:spcPct val="100000"/>
              </a:lnSpc>
              <a:spcBef>
                <a:spcPts val="0"/>
              </a:spcBef>
              <a:spcAft>
                <a:spcPts val="0"/>
              </a:spcAft>
              <a:buSzPct val="100000"/>
              <a:buChar char="○"/>
            </a:pPr>
            <a:r>
              <a:rPr lang="en" sz="1400"/>
              <a:t>Circuit breakers</a:t>
            </a:r>
          </a:p>
          <a:p>
            <a:pPr marL="457200" lvl="0" indent="-330200" rtl="0">
              <a:lnSpc>
                <a:spcPct val="100000"/>
              </a:lnSpc>
              <a:spcBef>
                <a:spcPts val="1000"/>
              </a:spcBef>
              <a:spcAft>
                <a:spcPts val="0"/>
              </a:spcAft>
              <a:buClr>
                <a:srgbClr val="00AE9E"/>
              </a:buClr>
              <a:buChar char="●"/>
            </a:pPr>
            <a:r>
              <a:rPr lang="en" b="1"/>
              <a:t>Spring Core</a:t>
            </a:r>
          </a:p>
        </p:txBody>
      </p:sp>
      <p:pic>
        <p:nvPicPr>
          <p:cNvPr id="940" name="Shape 940"/>
          <p:cNvPicPr preferRelativeResize="0"/>
          <p:nvPr/>
        </p:nvPicPr>
        <p:blipFill>
          <a:blip r:embed="rId3">
            <a:alphaModFix/>
          </a:blip>
          <a:stretch>
            <a:fillRect/>
          </a:stretch>
        </p:blipFill>
        <p:spPr>
          <a:xfrm>
            <a:off x="4646525" y="638686"/>
            <a:ext cx="4400051" cy="3866128"/>
          </a:xfrm>
          <a:prstGeom prst="rect">
            <a:avLst/>
          </a:prstGeom>
          <a:noFill/>
          <a:ln>
            <a:noFill/>
          </a:ln>
        </p:spPr>
      </p:pic>
      <p:pic>
        <p:nvPicPr>
          <p:cNvPr id="941" name="Shape 941"/>
          <p:cNvPicPr preferRelativeResize="0"/>
          <p:nvPr/>
        </p:nvPicPr>
        <p:blipFill>
          <a:blip r:embed="rId4">
            <a:alphaModFix/>
          </a:blip>
          <a:stretch>
            <a:fillRect/>
          </a:stretch>
        </p:blipFill>
        <p:spPr>
          <a:xfrm>
            <a:off x="3425900" y="-4250"/>
            <a:ext cx="1097375" cy="1097375"/>
          </a:xfrm>
          <a:prstGeom prst="rect">
            <a:avLst/>
          </a:prstGeom>
          <a:noFill/>
          <a:ln>
            <a:noFill/>
          </a:ln>
        </p:spPr>
      </p:pic>
      <p:sp>
        <p:nvSpPr>
          <p:cNvPr id="942" name="Shape 942"/>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What are Cloud-Native Applications?</a:t>
            </a:r>
          </a:p>
        </p:txBody>
      </p:sp>
      <p:pic>
        <p:nvPicPr>
          <p:cNvPr id="221" name="Shape 221"/>
          <p:cNvPicPr preferRelativeResize="0"/>
          <p:nvPr/>
        </p:nvPicPr>
        <p:blipFill>
          <a:blip r:embed="rId3">
            <a:alphaModFix/>
          </a:blip>
          <a:stretch>
            <a:fillRect/>
          </a:stretch>
        </p:blipFill>
        <p:spPr>
          <a:xfrm>
            <a:off x="2712850" y="1017400"/>
            <a:ext cx="3718299" cy="3718299"/>
          </a:xfrm>
          <a:prstGeom prst="rect">
            <a:avLst/>
          </a:prstGeom>
          <a:noFill/>
          <a:ln>
            <a:noFill/>
          </a:ln>
        </p:spPr>
      </p:pic>
      <p:sp>
        <p:nvSpPr>
          <p:cNvPr id="222" name="Shape 222"/>
          <p:cNvSpPr txBox="1"/>
          <p:nvPr/>
        </p:nvSpPr>
        <p:spPr>
          <a:xfrm>
            <a:off x="152400" y="896325"/>
            <a:ext cx="2592600" cy="1584900"/>
          </a:xfrm>
          <a:prstGeom prst="rect">
            <a:avLst/>
          </a:prstGeom>
          <a:noFill/>
          <a:ln>
            <a:noFill/>
          </a:ln>
        </p:spPr>
        <p:txBody>
          <a:bodyPr wrap="square" lIns="91425" tIns="91425" rIns="91425" bIns="91425" anchor="ctr" anchorCtr="0">
            <a:noAutofit/>
          </a:bodyPr>
          <a:lstStyle/>
          <a:p>
            <a:pPr lvl="0" rtl="0">
              <a:spcBef>
                <a:spcPts val="0"/>
              </a:spcBef>
              <a:buNone/>
            </a:pPr>
            <a:r>
              <a:rPr lang="en" sz="1350">
                <a:solidFill>
                  <a:srgbClr val="333333"/>
                </a:solidFill>
                <a:highlight>
                  <a:srgbClr val="FFFFFF"/>
                </a:highlight>
                <a:latin typeface="Proxima Nova"/>
                <a:ea typeface="Proxima Nova"/>
                <a:cs typeface="Proxima Nova"/>
                <a:sym typeface="Proxima Nova"/>
              </a:rPr>
              <a:t>collaboration between software developers and IT operations with the goal of constantly delivering high-quality software that solves customer challenges</a:t>
            </a:r>
          </a:p>
        </p:txBody>
      </p:sp>
      <p:sp>
        <p:nvSpPr>
          <p:cNvPr id="223" name="Shape 223"/>
          <p:cNvSpPr txBox="1"/>
          <p:nvPr/>
        </p:nvSpPr>
        <p:spPr>
          <a:xfrm>
            <a:off x="152400" y="2908850"/>
            <a:ext cx="2635200" cy="2224800"/>
          </a:xfrm>
          <a:prstGeom prst="rect">
            <a:avLst/>
          </a:prstGeom>
          <a:noFill/>
          <a:ln>
            <a:noFill/>
          </a:ln>
        </p:spPr>
        <p:txBody>
          <a:bodyPr wrap="square" lIns="91425" tIns="91425" rIns="91425" bIns="91425" anchor="ctr" anchorCtr="0">
            <a:noAutofit/>
          </a:bodyPr>
          <a:lstStyle/>
          <a:p>
            <a:pPr lvl="0" rtl="0">
              <a:spcBef>
                <a:spcPts val="0"/>
              </a:spcBef>
              <a:buNone/>
            </a:pPr>
            <a:r>
              <a:rPr lang="en" sz="1350">
                <a:solidFill>
                  <a:srgbClr val="333333"/>
                </a:solidFill>
                <a:highlight>
                  <a:srgbClr val="FFFFFF"/>
                </a:highlight>
                <a:latin typeface="Proxima Nova"/>
                <a:ea typeface="Proxima Nova"/>
                <a:cs typeface="Proxima Nova"/>
                <a:sym typeface="Proxima Nova"/>
              </a:rPr>
              <a:t>an architectural approach to developing an application as a collection of small services; each service implements business capabilities, runs in its own process and communicates via HTTP APIs or messaging</a:t>
            </a:r>
          </a:p>
        </p:txBody>
      </p:sp>
      <p:sp>
        <p:nvSpPr>
          <p:cNvPr id="224" name="Shape 224"/>
          <p:cNvSpPr txBox="1"/>
          <p:nvPr/>
        </p:nvSpPr>
        <p:spPr>
          <a:xfrm>
            <a:off x="6456375" y="3455825"/>
            <a:ext cx="2544000" cy="1029900"/>
          </a:xfrm>
          <a:prstGeom prst="rect">
            <a:avLst/>
          </a:prstGeom>
          <a:noFill/>
          <a:ln>
            <a:noFill/>
          </a:ln>
        </p:spPr>
        <p:txBody>
          <a:bodyPr wrap="square" lIns="91425" tIns="91425" rIns="91425" bIns="91425" anchor="ctr" anchorCtr="0">
            <a:noAutofit/>
          </a:bodyPr>
          <a:lstStyle/>
          <a:p>
            <a:pPr lvl="0" rtl="0">
              <a:spcBef>
                <a:spcPts val="0"/>
              </a:spcBef>
              <a:buNone/>
            </a:pPr>
            <a:r>
              <a:rPr lang="en" sz="1350">
                <a:solidFill>
                  <a:srgbClr val="333333"/>
                </a:solidFill>
                <a:highlight>
                  <a:srgbClr val="FFFFFF"/>
                </a:highlight>
                <a:latin typeface="Proxima Nova"/>
                <a:ea typeface="Proxima Nova"/>
                <a:cs typeface="Proxima Nova"/>
                <a:sym typeface="Proxima Nova"/>
              </a:rPr>
              <a:t>offers both efficiency and speed compared with standard virtual machines (VMs)</a:t>
            </a:r>
          </a:p>
        </p:txBody>
      </p:sp>
      <p:sp>
        <p:nvSpPr>
          <p:cNvPr id="225" name="Shape 225"/>
          <p:cNvSpPr txBox="1"/>
          <p:nvPr/>
        </p:nvSpPr>
        <p:spPr>
          <a:xfrm>
            <a:off x="6456375" y="1011525"/>
            <a:ext cx="2544000" cy="1354500"/>
          </a:xfrm>
          <a:prstGeom prst="rect">
            <a:avLst/>
          </a:prstGeom>
          <a:noFill/>
          <a:ln>
            <a:noFill/>
          </a:ln>
        </p:spPr>
        <p:txBody>
          <a:bodyPr wrap="square" lIns="91425" tIns="91425" rIns="91425" bIns="91425" anchor="ctr" anchorCtr="0">
            <a:noAutofit/>
          </a:bodyPr>
          <a:lstStyle/>
          <a:p>
            <a:pPr lvl="0" rtl="0">
              <a:spcBef>
                <a:spcPts val="0"/>
              </a:spcBef>
              <a:buNone/>
            </a:pPr>
            <a:r>
              <a:rPr lang="en" sz="1350">
                <a:solidFill>
                  <a:srgbClr val="333333"/>
                </a:solidFill>
                <a:highlight>
                  <a:srgbClr val="FFFFFF"/>
                </a:highlight>
                <a:latin typeface="Proxima Nova"/>
                <a:ea typeface="Proxima Nova"/>
                <a:cs typeface="Proxima Nova"/>
                <a:sym typeface="Proxima Nova"/>
              </a:rPr>
              <a:t>enabled by Agile product development practices, is all about shipping small batches of software to production constantly, through automation</a:t>
            </a:r>
          </a:p>
        </p:txBody>
      </p:sp>
      <p:sp>
        <p:nvSpPr>
          <p:cNvPr id="226" name="Shape 226"/>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grpSp>
        <p:nvGrpSpPr>
          <p:cNvPr id="947" name="Shape 947"/>
          <p:cNvGrpSpPr/>
          <p:nvPr/>
        </p:nvGrpSpPr>
        <p:grpSpPr>
          <a:xfrm>
            <a:off x="1758702" y="3053091"/>
            <a:ext cx="6482664" cy="1422044"/>
            <a:chOff x="1265420" y="3046398"/>
            <a:chExt cx="6482664" cy="1422044"/>
          </a:xfrm>
        </p:grpSpPr>
        <p:pic>
          <p:nvPicPr>
            <p:cNvPr id="948" name="Shape 948"/>
            <p:cNvPicPr preferRelativeResize="0"/>
            <p:nvPr/>
          </p:nvPicPr>
          <p:blipFill rotWithShape="1">
            <a:blip r:embed="rId3">
              <a:alphaModFix/>
            </a:blip>
            <a:srcRect/>
            <a:stretch/>
          </p:blipFill>
          <p:spPr>
            <a:xfrm>
              <a:off x="1265420" y="3046398"/>
              <a:ext cx="6482664" cy="1422044"/>
            </a:xfrm>
            <a:prstGeom prst="rect">
              <a:avLst/>
            </a:prstGeom>
            <a:noFill/>
            <a:ln>
              <a:noFill/>
            </a:ln>
          </p:spPr>
        </p:pic>
        <p:pic>
          <p:nvPicPr>
            <p:cNvPr id="949" name="Shape 949" descr="imgres.jpg"/>
            <p:cNvPicPr preferRelativeResize="0"/>
            <p:nvPr/>
          </p:nvPicPr>
          <p:blipFill rotWithShape="1">
            <a:blip r:embed="rId4">
              <a:alphaModFix/>
            </a:blip>
            <a:srcRect/>
            <a:stretch/>
          </p:blipFill>
          <p:spPr>
            <a:xfrm>
              <a:off x="3170075" y="3247107"/>
              <a:ext cx="293821" cy="347765"/>
            </a:xfrm>
            <a:prstGeom prst="rect">
              <a:avLst/>
            </a:prstGeom>
            <a:noFill/>
            <a:ln>
              <a:noFill/>
            </a:ln>
          </p:spPr>
        </p:pic>
        <p:sp>
          <p:nvSpPr>
            <p:cNvPr id="950" name="Shape 950"/>
            <p:cNvSpPr txBox="1"/>
            <p:nvPr/>
          </p:nvSpPr>
          <p:spPr>
            <a:xfrm>
              <a:off x="1426305" y="3159415"/>
              <a:ext cx="911400" cy="4617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b="1">
                  <a:solidFill>
                    <a:srgbClr val="008774"/>
                  </a:solidFill>
                  <a:latin typeface="Arial"/>
                  <a:ea typeface="Arial"/>
                  <a:cs typeface="Arial"/>
                  <a:sym typeface="Arial"/>
                </a:rPr>
                <a:t>Operating </a:t>
              </a:r>
            </a:p>
            <a:p>
              <a:pPr marL="0" marR="0" lvl="0" indent="0" algn="l" rtl="0">
                <a:spcBef>
                  <a:spcPts val="0"/>
                </a:spcBef>
                <a:buSzPct val="25000"/>
                <a:buNone/>
              </a:pPr>
              <a:r>
                <a:rPr lang="en" sz="1200" b="1">
                  <a:solidFill>
                    <a:srgbClr val="008774"/>
                  </a:solidFill>
                  <a:latin typeface="Arial"/>
                  <a:ea typeface="Arial"/>
                  <a:cs typeface="Arial"/>
                  <a:sym typeface="Arial"/>
                </a:rPr>
                <a:t>System</a:t>
              </a:r>
            </a:p>
          </p:txBody>
        </p:sp>
        <p:sp>
          <p:nvSpPr>
            <p:cNvPr id="951" name="Shape 951"/>
            <p:cNvSpPr txBox="1"/>
            <p:nvPr/>
          </p:nvSpPr>
          <p:spPr>
            <a:xfrm>
              <a:off x="3564817" y="3916735"/>
              <a:ext cx="1035600" cy="307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400" b="1">
                  <a:solidFill>
                    <a:srgbClr val="008774"/>
                  </a:solidFill>
                  <a:latin typeface="Arial"/>
                  <a:ea typeface="Arial"/>
                  <a:cs typeface="Arial"/>
                  <a:sym typeface="Arial"/>
                </a:rPr>
                <a:t>Cloud API</a:t>
              </a:r>
            </a:p>
          </p:txBody>
        </p:sp>
        <p:sp>
          <p:nvSpPr>
            <p:cNvPr id="952" name="Shape 952"/>
            <p:cNvSpPr txBox="1"/>
            <p:nvPr/>
          </p:nvSpPr>
          <p:spPr>
            <a:xfrm>
              <a:off x="4197640" y="3264385"/>
              <a:ext cx="2249700" cy="3078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400" b="1">
                  <a:solidFill>
                    <a:srgbClr val="008774"/>
                  </a:solidFill>
                  <a:latin typeface="Arial"/>
                  <a:ea typeface="Arial"/>
                  <a:cs typeface="Arial"/>
                  <a:sym typeface="Arial"/>
                </a:rPr>
                <a:t>Container Orchestration</a:t>
              </a:r>
            </a:p>
          </p:txBody>
        </p:sp>
        <p:pic>
          <p:nvPicPr>
            <p:cNvPr id="953" name="Shape 953"/>
            <p:cNvPicPr preferRelativeResize="0"/>
            <p:nvPr/>
          </p:nvPicPr>
          <p:blipFill rotWithShape="1">
            <a:blip r:embed="rId5">
              <a:alphaModFix/>
            </a:blip>
            <a:srcRect/>
            <a:stretch/>
          </p:blipFill>
          <p:spPr>
            <a:xfrm>
              <a:off x="4730136" y="3886190"/>
              <a:ext cx="592621" cy="354593"/>
            </a:xfrm>
            <a:prstGeom prst="rect">
              <a:avLst/>
            </a:prstGeom>
            <a:noFill/>
            <a:ln>
              <a:noFill/>
            </a:ln>
          </p:spPr>
        </p:pic>
        <p:pic>
          <p:nvPicPr>
            <p:cNvPr id="954" name="Shape 954"/>
            <p:cNvPicPr preferRelativeResize="0"/>
            <p:nvPr/>
          </p:nvPicPr>
          <p:blipFill rotWithShape="1">
            <a:blip r:embed="rId6">
              <a:alphaModFix/>
            </a:blip>
            <a:srcRect/>
            <a:stretch/>
          </p:blipFill>
          <p:spPr>
            <a:xfrm>
              <a:off x="6447324" y="3152533"/>
              <a:ext cx="442855" cy="466956"/>
            </a:xfrm>
            <a:prstGeom prst="rect">
              <a:avLst/>
            </a:prstGeom>
            <a:noFill/>
            <a:ln>
              <a:noFill/>
            </a:ln>
          </p:spPr>
        </p:pic>
      </p:grpSp>
      <p:pic>
        <p:nvPicPr>
          <p:cNvPr id="955" name="Shape 955"/>
          <p:cNvPicPr preferRelativeResize="0"/>
          <p:nvPr/>
        </p:nvPicPr>
        <p:blipFill rotWithShape="1">
          <a:blip r:embed="rId7">
            <a:alphaModFix/>
          </a:blip>
          <a:srcRect/>
          <a:stretch/>
        </p:blipFill>
        <p:spPr>
          <a:xfrm>
            <a:off x="2493742" y="4423657"/>
            <a:ext cx="4873112" cy="456347"/>
          </a:xfrm>
          <a:prstGeom prst="rect">
            <a:avLst/>
          </a:prstGeom>
          <a:noFill/>
          <a:ln>
            <a:noFill/>
          </a:ln>
        </p:spPr>
      </p:pic>
      <p:grpSp>
        <p:nvGrpSpPr>
          <p:cNvPr id="956" name="Shape 956"/>
          <p:cNvGrpSpPr/>
          <p:nvPr/>
        </p:nvGrpSpPr>
        <p:grpSpPr>
          <a:xfrm>
            <a:off x="1758702" y="263497"/>
            <a:ext cx="3166342" cy="2485250"/>
            <a:chOff x="1265420" y="277798"/>
            <a:chExt cx="3166342" cy="2485250"/>
          </a:xfrm>
        </p:grpSpPr>
        <p:pic>
          <p:nvPicPr>
            <p:cNvPr id="957" name="Shape 957"/>
            <p:cNvPicPr preferRelativeResize="0"/>
            <p:nvPr/>
          </p:nvPicPr>
          <p:blipFill rotWithShape="1">
            <a:blip r:embed="rId8">
              <a:alphaModFix/>
            </a:blip>
            <a:srcRect/>
            <a:stretch/>
          </p:blipFill>
          <p:spPr>
            <a:xfrm>
              <a:off x="1265420" y="574736"/>
              <a:ext cx="3166342" cy="2188312"/>
            </a:xfrm>
            <a:prstGeom prst="rect">
              <a:avLst/>
            </a:prstGeom>
            <a:noFill/>
            <a:ln>
              <a:noFill/>
            </a:ln>
          </p:spPr>
        </p:pic>
        <p:sp>
          <p:nvSpPr>
            <p:cNvPr id="958" name="Shape 958"/>
            <p:cNvSpPr txBox="1"/>
            <p:nvPr/>
          </p:nvSpPr>
          <p:spPr>
            <a:xfrm>
              <a:off x="1400306" y="737755"/>
              <a:ext cx="996900" cy="4617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b="1">
                  <a:solidFill>
                    <a:srgbClr val="008774"/>
                  </a:solidFill>
                  <a:latin typeface="Arial"/>
                  <a:ea typeface="Arial"/>
                  <a:cs typeface="Arial"/>
                  <a:sym typeface="Arial"/>
                </a:rPr>
                <a:t>Multiple</a:t>
              </a:r>
            </a:p>
            <a:p>
              <a:pPr marL="0" marR="0" lvl="0" indent="0" algn="l" rtl="0">
                <a:spcBef>
                  <a:spcPts val="0"/>
                </a:spcBef>
                <a:buSzPct val="25000"/>
                <a:buNone/>
              </a:pPr>
              <a:r>
                <a:rPr lang="en" sz="1200" b="1">
                  <a:solidFill>
                    <a:srgbClr val="008774"/>
                  </a:solidFill>
                  <a:latin typeface="Arial"/>
                  <a:ea typeface="Arial"/>
                  <a:cs typeface="Arial"/>
                  <a:sym typeface="Arial"/>
                </a:rPr>
                <a:t>Languages</a:t>
              </a:r>
            </a:p>
          </p:txBody>
        </p:sp>
        <p:sp>
          <p:nvSpPr>
            <p:cNvPr id="959" name="Shape 959"/>
            <p:cNvSpPr txBox="1"/>
            <p:nvPr/>
          </p:nvSpPr>
          <p:spPr>
            <a:xfrm>
              <a:off x="1400306" y="1441939"/>
              <a:ext cx="1211100" cy="4617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b="1">
                  <a:solidFill>
                    <a:srgbClr val="008774"/>
                  </a:solidFill>
                  <a:latin typeface="Arial"/>
                  <a:ea typeface="Arial"/>
                  <a:cs typeface="Arial"/>
                  <a:sym typeface="Arial"/>
                </a:rPr>
                <a:t>Microservices</a:t>
              </a:r>
            </a:p>
            <a:p>
              <a:pPr marL="0" marR="0" lvl="0" indent="0" algn="l" rtl="0">
                <a:spcBef>
                  <a:spcPts val="0"/>
                </a:spcBef>
                <a:buSzPct val="25000"/>
                <a:buNone/>
              </a:pPr>
              <a:r>
                <a:rPr lang="en" sz="1200" b="1">
                  <a:solidFill>
                    <a:srgbClr val="008774"/>
                  </a:solidFill>
                  <a:latin typeface="Arial"/>
                  <a:ea typeface="Arial"/>
                  <a:cs typeface="Arial"/>
                  <a:sym typeface="Arial"/>
                </a:rPr>
                <a:t>Support</a:t>
              </a:r>
            </a:p>
          </p:txBody>
        </p:sp>
        <p:sp>
          <p:nvSpPr>
            <p:cNvPr id="960" name="Shape 960"/>
            <p:cNvSpPr txBox="1"/>
            <p:nvPr/>
          </p:nvSpPr>
          <p:spPr>
            <a:xfrm>
              <a:off x="1400306" y="2116246"/>
              <a:ext cx="1074300" cy="4617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b="1">
                  <a:solidFill>
                    <a:srgbClr val="008774"/>
                  </a:solidFill>
                  <a:latin typeface="Arial"/>
                  <a:ea typeface="Arial"/>
                  <a:cs typeface="Arial"/>
                  <a:sym typeface="Arial"/>
                </a:rPr>
                <a:t>Services</a:t>
              </a:r>
            </a:p>
            <a:p>
              <a:pPr marL="0" marR="0" lvl="0" indent="0" algn="l" rtl="0">
                <a:spcBef>
                  <a:spcPts val="0"/>
                </a:spcBef>
                <a:buSzPct val="25000"/>
                <a:buNone/>
              </a:pPr>
              <a:r>
                <a:rPr lang="en" sz="1200" b="1">
                  <a:solidFill>
                    <a:srgbClr val="008774"/>
                  </a:solidFill>
                  <a:latin typeface="Arial"/>
                  <a:ea typeface="Arial"/>
                  <a:cs typeface="Arial"/>
                  <a:sym typeface="Arial"/>
                </a:rPr>
                <a:t>Marketplace</a:t>
              </a:r>
            </a:p>
          </p:txBody>
        </p:sp>
        <p:pic>
          <p:nvPicPr>
            <p:cNvPr id="961" name="Shape 961"/>
            <p:cNvPicPr preferRelativeResize="0"/>
            <p:nvPr/>
          </p:nvPicPr>
          <p:blipFill rotWithShape="1">
            <a:blip r:embed="rId9">
              <a:alphaModFix/>
            </a:blip>
            <a:srcRect/>
            <a:stretch/>
          </p:blipFill>
          <p:spPr>
            <a:xfrm>
              <a:off x="3480758" y="1469415"/>
              <a:ext cx="639216" cy="432587"/>
            </a:xfrm>
            <a:prstGeom prst="rect">
              <a:avLst/>
            </a:prstGeom>
            <a:noFill/>
            <a:ln>
              <a:noFill/>
            </a:ln>
          </p:spPr>
        </p:pic>
        <p:pic>
          <p:nvPicPr>
            <p:cNvPr id="962" name="Shape 962"/>
            <p:cNvPicPr preferRelativeResize="0"/>
            <p:nvPr/>
          </p:nvPicPr>
          <p:blipFill rotWithShape="1">
            <a:blip r:embed="rId10">
              <a:alphaModFix/>
            </a:blip>
            <a:srcRect/>
            <a:stretch/>
          </p:blipFill>
          <p:spPr>
            <a:xfrm>
              <a:off x="2746827" y="1453012"/>
              <a:ext cx="582241" cy="445553"/>
            </a:xfrm>
            <a:prstGeom prst="rect">
              <a:avLst/>
            </a:prstGeom>
            <a:noFill/>
            <a:ln>
              <a:noFill/>
            </a:ln>
          </p:spPr>
        </p:pic>
        <p:pic>
          <p:nvPicPr>
            <p:cNvPr id="963" name="Shape 963" descr="Java_logo.png"/>
            <p:cNvPicPr preferRelativeResize="0"/>
            <p:nvPr/>
          </p:nvPicPr>
          <p:blipFill rotWithShape="1">
            <a:blip r:embed="rId11">
              <a:alphaModFix/>
            </a:blip>
            <a:srcRect/>
            <a:stretch/>
          </p:blipFill>
          <p:spPr>
            <a:xfrm>
              <a:off x="2347514" y="693749"/>
              <a:ext cx="518799" cy="518799"/>
            </a:xfrm>
            <a:prstGeom prst="rect">
              <a:avLst/>
            </a:prstGeom>
            <a:noFill/>
            <a:ln>
              <a:noFill/>
            </a:ln>
          </p:spPr>
        </p:pic>
        <p:pic>
          <p:nvPicPr>
            <p:cNvPr id="964" name="Shape 964" descr="microsoft_.net_.gif"/>
            <p:cNvPicPr preferRelativeResize="0"/>
            <p:nvPr/>
          </p:nvPicPr>
          <p:blipFill rotWithShape="1">
            <a:blip r:embed="rId12">
              <a:alphaModFix/>
            </a:blip>
            <a:srcRect/>
            <a:stretch/>
          </p:blipFill>
          <p:spPr>
            <a:xfrm>
              <a:off x="2925171" y="787547"/>
              <a:ext cx="377555" cy="377555"/>
            </a:xfrm>
            <a:prstGeom prst="rect">
              <a:avLst/>
            </a:prstGeom>
            <a:noFill/>
            <a:ln>
              <a:noFill/>
            </a:ln>
          </p:spPr>
        </p:pic>
        <p:pic>
          <p:nvPicPr>
            <p:cNvPr id="965" name="Shape 965" descr="nodejs.png"/>
            <p:cNvPicPr preferRelativeResize="0"/>
            <p:nvPr/>
          </p:nvPicPr>
          <p:blipFill rotWithShape="1">
            <a:blip r:embed="rId13">
              <a:alphaModFix/>
            </a:blip>
            <a:srcRect/>
            <a:stretch/>
          </p:blipFill>
          <p:spPr>
            <a:xfrm>
              <a:off x="3456422" y="797849"/>
              <a:ext cx="389441" cy="389441"/>
            </a:xfrm>
            <a:prstGeom prst="rect">
              <a:avLst/>
            </a:prstGeom>
            <a:noFill/>
            <a:ln>
              <a:noFill/>
            </a:ln>
          </p:spPr>
        </p:pic>
        <p:pic>
          <p:nvPicPr>
            <p:cNvPr id="966" name="Shape 966"/>
            <p:cNvPicPr preferRelativeResize="0"/>
            <p:nvPr/>
          </p:nvPicPr>
          <p:blipFill rotWithShape="1">
            <a:blip r:embed="rId14">
              <a:alphaModFix/>
            </a:blip>
            <a:srcRect/>
            <a:stretch/>
          </p:blipFill>
          <p:spPr>
            <a:xfrm>
              <a:off x="4020470" y="967687"/>
              <a:ext cx="187477" cy="50678"/>
            </a:xfrm>
            <a:prstGeom prst="rect">
              <a:avLst/>
            </a:prstGeom>
            <a:noFill/>
            <a:ln>
              <a:noFill/>
            </a:ln>
          </p:spPr>
        </p:pic>
        <p:sp>
          <p:nvSpPr>
            <p:cNvPr id="967" name="Shape 967"/>
            <p:cNvSpPr txBox="1"/>
            <p:nvPr/>
          </p:nvSpPr>
          <p:spPr>
            <a:xfrm>
              <a:off x="2208782" y="277798"/>
              <a:ext cx="1356000"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474747"/>
                  </a:solidFill>
                  <a:latin typeface="Arial"/>
                  <a:ea typeface="Arial"/>
                  <a:cs typeface="Arial"/>
                  <a:sym typeface="Arial"/>
                </a:rPr>
                <a:t>DEVELOPMENT</a:t>
              </a:r>
            </a:p>
          </p:txBody>
        </p:sp>
        <p:sp>
          <p:nvSpPr>
            <p:cNvPr id="968" name="Shape 968"/>
            <p:cNvSpPr/>
            <p:nvPr/>
          </p:nvSpPr>
          <p:spPr>
            <a:xfrm>
              <a:off x="2481824" y="2137519"/>
              <a:ext cx="425700" cy="425700"/>
            </a:xfrm>
            <a:prstGeom prst="ellipse">
              <a:avLst/>
            </a:prstGeom>
            <a:solidFill>
              <a:srgbClr val="D3EAE6"/>
            </a:solidFill>
            <a:ln w="12700" cap="flat" cmpd="sng">
              <a:solidFill>
                <a:srgbClr val="58C6B8"/>
              </a:solidFill>
              <a:prstDash val="solid"/>
              <a:round/>
              <a:headEnd type="none" w="med" len="med"/>
              <a:tailEnd type="none" w="med" len="med"/>
            </a:ln>
          </p:spPr>
          <p:txBody>
            <a:bodyPr wrap="square" lIns="0" tIns="0" rIns="0" bIns="0" anchor="ctr" anchorCtr="0">
              <a:noAutofit/>
            </a:bodyPr>
            <a:lstStyle/>
            <a:p>
              <a:pPr marL="0" marR="0" lvl="0" indent="0" algn="ctr" rtl="0">
                <a:spcBef>
                  <a:spcPts val="0"/>
                </a:spcBef>
                <a:buSzPct val="25000"/>
                <a:buNone/>
              </a:pPr>
              <a:r>
                <a:rPr lang="en" sz="700" b="1">
                  <a:solidFill>
                    <a:srgbClr val="008774"/>
                  </a:solidFill>
                  <a:latin typeface="Arial"/>
                  <a:ea typeface="Arial"/>
                  <a:cs typeface="Arial"/>
                  <a:sym typeface="Arial"/>
                </a:rPr>
                <a:t>Native</a:t>
              </a:r>
            </a:p>
          </p:txBody>
        </p:sp>
        <p:sp>
          <p:nvSpPr>
            <p:cNvPr id="969" name="Shape 969"/>
            <p:cNvSpPr/>
            <p:nvPr/>
          </p:nvSpPr>
          <p:spPr>
            <a:xfrm>
              <a:off x="3067369" y="2127022"/>
              <a:ext cx="425700" cy="425700"/>
            </a:xfrm>
            <a:prstGeom prst="ellipse">
              <a:avLst/>
            </a:prstGeom>
            <a:solidFill>
              <a:srgbClr val="E0E0E0"/>
            </a:solidFill>
            <a:ln w="12700" cap="flat" cmpd="sng">
              <a:solidFill>
                <a:srgbClr val="BFBFBF"/>
              </a:solidFill>
              <a:prstDash val="solid"/>
              <a:round/>
              <a:headEnd type="none" w="med" len="med"/>
              <a:tailEnd type="none" w="med" len="med"/>
            </a:ln>
          </p:spPr>
          <p:txBody>
            <a:bodyPr wrap="square" lIns="0" tIns="0" rIns="0" bIns="0" anchor="ctr" anchorCtr="0">
              <a:noAutofit/>
            </a:bodyPr>
            <a:lstStyle/>
            <a:p>
              <a:pPr marL="0" marR="0" lvl="0" indent="0" algn="ctr" rtl="0">
                <a:spcBef>
                  <a:spcPts val="0"/>
                </a:spcBef>
                <a:buSzPct val="25000"/>
                <a:buNone/>
              </a:pPr>
              <a:r>
                <a:rPr lang="en" sz="700" b="1">
                  <a:solidFill>
                    <a:srgbClr val="909090"/>
                  </a:solidFill>
                  <a:latin typeface="Arial"/>
                  <a:ea typeface="Arial"/>
                  <a:cs typeface="Arial"/>
                  <a:sym typeface="Arial"/>
                </a:rPr>
                <a:t>User</a:t>
              </a:r>
              <a:br>
                <a:rPr lang="en" sz="700" b="1">
                  <a:solidFill>
                    <a:srgbClr val="909090"/>
                  </a:solidFill>
                  <a:latin typeface="Arial"/>
                  <a:ea typeface="Arial"/>
                  <a:cs typeface="Arial"/>
                  <a:sym typeface="Arial"/>
                </a:rPr>
              </a:br>
              <a:r>
                <a:rPr lang="en" sz="700" b="1">
                  <a:solidFill>
                    <a:srgbClr val="909090"/>
                  </a:solidFill>
                  <a:latin typeface="Arial"/>
                  <a:ea typeface="Arial"/>
                  <a:cs typeface="Arial"/>
                  <a:sym typeface="Arial"/>
                </a:rPr>
                <a:t>Provided</a:t>
              </a:r>
            </a:p>
          </p:txBody>
        </p:sp>
        <p:sp>
          <p:nvSpPr>
            <p:cNvPr id="970" name="Shape 970"/>
            <p:cNvSpPr/>
            <p:nvPr/>
          </p:nvSpPr>
          <p:spPr>
            <a:xfrm>
              <a:off x="3654341" y="2137519"/>
              <a:ext cx="425700" cy="425700"/>
            </a:xfrm>
            <a:prstGeom prst="ellipse">
              <a:avLst/>
            </a:prstGeom>
            <a:solidFill>
              <a:srgbClr val="D9D9E5"/>
            </a:solidFill>
            <a:ln w="12700" cap="flat" cmpd="sng">
              <a:solidFill>
                <a:srgbClr val="8893B4"/>
              </a:solidFill>
              <a:prstDash val="solid"/>
              <a:round/>
              <a:headEnd type="none" w="med" len="med"/>
              <a:tailEnd type="none" w="med" len="med"/>
            </a:ln>
          </p:spPr>
          <p:txBody>
            <a:bodyPr wrap="square" lIns="0" tIns="0" rIns="0" bIns="0" anchor="ctr" anchorCtr="0">
              <a:noAutofit/>
            </a:bodyPr>
            <a:lstStyle/>
            <a:p>
              <a:pPr marL="0" marR="0" lvl="0" indent="0" algn="ctr" rtl="0">
                <a:spcBef>
                  <a:spcPts val="0"/>
                </a:spcBef>
                <a:buSzPct val="25000"/>
                <a:buNone/>
              </a:pPr>
              <a:r>
                <a:rPr lang="en" sz="700" b="1">
                  <a:solidFill>
                    <a:srgbClr val="7F7F7F"/>
                  </a:solidFill>
                  <a:latin typeface="Arial"/>
                  <a:ea typeface="Arial"/>
                  <a:cs typeface="Arial"/>
                  <a:sym typeface="Arial"/>
                </a:rPr>
                <a:t>Partner</a:t>
              </a:r>
            </a:p>
          </p:txBody>
        </p:sp>
      </p:grpSp>
      <p:pic>
        <p:nvPicPr>
          <p:cNvPr id="971" name="Shape 971"/>
          <p:cNvPicPr preferRelativeResize="0"/>
          <p:nvPr/>
        </p:nvPicPr>
        <p:blipFill rotWithShape="1">
          <a:blip r:embed="rId15">
            <a:alphaModFix/>
          </a:blip>
          <a:srcRect/>
          <a:stretch/>
        </p:blipFill>
        <p:spPr>
          <a:xfrm>
            <a:off x="3223891" y="3288947"/>
            <a:ext cx="336549" cy="297341"/>
          </a:xfrm>
          <a:prstGeom prst="rect">
            <a:avLst/>
          </a:prstGeom>
          <a:noFill/>
          <a:ln>
            <a:noFill/>
          </a:ln>
        </p:spPr>
      </p:pic>
      <p:grpSp>
        <p:nvGrpSpPr>
          <p:cNvPr id="972" name="Shape 972"/>
          <p:cNvGrpSpPr/>
          <p:nvPr/>
        </p:nvGrpSpPr>
        <p:grpSpPr>
          <a:xfrm>
            <a:off x="5149602" y="284491"/>
            <a:ext cx="3198229" cy="2485250"/>
            <a:chOff x="4656320" y="277798"/>
            <a:chExt cx="3198229" cy="2485250"/>
          </a:xfrm>
        </p:grpSpPr>
        <p:pic>
          <p:nvPicPr>
            <p:cNvPr id="973" name="Shape 973"/>
            <p:cNvPicPr preferRelativeResize="0"/>
            <p:nvPr/>
          </p:nvPicPr>
          <p:blipFill rotWithShape="1">
            <a:blip r:embed="rId8">
              <a:alphaModFix/>
            </a:blip>
            <a:srcRect/>
            <a:stretch/>
          </p:blipFill>
          <p:spPr>
            <a:xfrm>
              <a:off x="4656320" y="574736"/>
              <a:ext cx="3166342" cy="2188312"/>
            </a:xfrm>
            <a:prstGeom prst="rect">
              <a:avLst/>
            </a:prstGeom>
            <a:noFill/>
            <a:ln>
              <a:noFill/>
            </a:ln>
          </p:spPr>
        </p:pic>
        <p:sp>
          <p:nvSpPr>
            <p:cNvPr id="974" name="Shape 974"/>
            <p:cNvSpPr txBox="1"/>
            <p:nvPr/>
          </p:nvSpPr>
          <p:spPr>
            <a:xfrm>
              <a:off x="4778413" y="779743"/>
              <a:ext cx="1420200" cy="4617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b="1">
                  <a:solidFill>
                    <a:srgbClr val="008774"/>
                  </a:solidFill>
                  <a:latin typeface="Arial"/>
                  <a:ea typeface="Arial"/>
                  <a:cs typeface="Arial"/>
                  <a:sym typeface="Arial"/>
                </a:rPr>
                <a:t>App Deployment</a:t>
              </a:r>
            </a:p>
            <a:p>
              <a:pPr marL="0" marR="0" lvl="0" indent="0" algn="l" rtl="0">
                <a:spcBef>
                  <a:spcPts val="0"/>
                </a:spcBef>
                <a:buSzPct val="25000"/>
                <a:buNone/>
              </a:pPr>
              <a:r>
                <a:rPr lang="en" sz="1200" b="1">
                  <a:solidFill>
                    <a:srgbClr val="008774"/>
                  </a:solidFill>
                  <a:latin typeface="Arial"/>
                  <a:ea typeface="Arial"/>
                  <a:cs typeface="Arial"/>
                  <a:sym typeface="Arial"/>
                </a:rPr>
                <a:t>&amp; Management</a:t>
              </a:r>
            </a:p>
          </p:txBody>
        </p:sp>
        <p:sp>
          <p:nvSpPr>
            <p:cNvPr id="975" name="Shape 975"/>
            <p:cNvSpPr txBox="1"/>
            <p:nvPr/>
          </p:nvSpPr>
          <p:spPr>
            <a:xfrm>
              <a:off x="4778413" y="1510992"/>
              <a:ext cx="1004400"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b="1">
                  <a:solidFill>
                    <a:srgbClr val="008774"/>
                  </a:solidFill>
                  <a:latin typeface="Arial"/>
                  <a:ea typeface="Arial"/>
                  <a:cs typeface="Arial"/>
                  <a:sym typeface="Arial"/>
                </a:rPr>
                <a:t>Availability</a:t>
              </a:r>
            </a:p>
          </p:txBody>
        </p:sp>
        <p:sp>
          <p:nvSpPr>
            <p:cNvPr id="976" name="Shape 976"/>
            <p:cNvSpPr txBox="1"/>
            <p:nvPr/>
          </p:nvSpPr>
          <p:spPr>
            <a:xfrm>
              <a:off x="4778413" y="2147737"/>
              <a:ext cx="1283400" cy="4617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b="1">
                  <a:solidFill>
                    <a:srgbClr val="008774"/>
                  </a:solidFill>
                  <a:latin typeface="Arial"/>
                  <a:ea typeface="Arial"/>
                  <a:cs typeface="Arial"/>
                  <a:sym typeface="Arial"/>
                </a:rPr>
                <a:t>Visibility &amp;</a:t>
              </a:r>
            </a:p>
            <a:p>
              <a:pPr marL="0" marR="0" lvl="0" indent="0" algn="l" rtl="0">
                <a:spcBef>
                  <a:spcPts val="0"/>
                </a:spcBef>
                <a:buSzPct val="25000"/>
                <a:buNone/>
              </a:pPr>
              <a:r>
                <a:rPr lang="en" sz="1200" b="1">
                  <a:solidFill>
                    <a:srgbClr val="008774"/>
                  </a:solidFill>
                  <a:latin typeface="Arial"/>
                  <a:ea typeface="Arial"/>
                  <a:cs typeface="Arial"/>
                  <a:sym typeface="Arial"/>
                </a:rPr>
                <a:t>Administration</a:t>
              </a:r>
            </a:p>
          </p:txBody>
        </p:sp>
        <p:sp>
          <p:nvSpPr>
            <p:cNvPr id="977" name="Shape 977"/>
            <p:cNvSpPr txBox="1"/>
            <p:nvPr/>
          </p:nvSpPr>
          <p:spPr>
            <a:xfrm>
              <a:off x="6791949" y="806647"/>
              <a:ext cx="943200" cy="400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868686"/>
                  </a:solidFill>
                  <a:latin typeface="Arial"/>
                  <a:ea typeface="Arial"/>
                  <a:cs typeface="Arial"/>
                  <a:sym typeface="Arial"/>
                </a:rPr>
                <a:t>CI/CD Tools,</a:t>
              </a:r>
            </a:p>
            <a:p>
              <a:pPr marL="0" marR="0" lvl="0" indent="0" algn="l" rtl="0">
                <a:spcBef>
                  <a:spcPts val="0"/>
                </a:spcBef>
                <a:buSzPct val="25000"/>
                <a:buNone/>
              </a:pPr>
              <a:r>
                <a:rPr lang="en" sz="1000" b="1">
                  <a:solidFill>
                    <a:srgbClr val="868686"/>
                  </a:solidFill>
                  <a:latin typeface="Arial"/>
                  <a:ea typeface="Arial"/>
                  <a:cs typeface="Arial"/>
                  <a:sym typeface="Arial"/>
                </a:rPr>
                <a:t>ID, Security</a:t>
              </a:r>
            </a:p>
          </p:txBody>
        </p:sp>
        <p:sp>
          <p:nvSpPr>
            <p:cNvPr id="978" name="Shape 978"/>
            <p:cNvSpPr txBox="1"/>
            <p:nvPr/>
          </p:nvSpPr>
          <p:spPr>
            <a:xfrm>
              <a:off x="6791949" y="1356042"/>
              <a:ext cx="908100" cy="5541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868686"/>
                  </a:solidFill>
                  <a:latin typeface="Arial"/>
                  <a:ea typeface="Arial"/>
                  <a:cs typeface="Arial"/>
                  <a:sym typeface="Arial"/>
                </a:rPr>
                <a:t>Health, Metrics,</a:t>
              </a:r>
            </a:p>
            <a:p>
              <a:pPr marL="0" marR="0" lvl="0" indent="0" algn="l" rtl="0">
                <a:spcBef>
                  <a:spcPts val="0"/>
                </a:spcBef>
                <a:buSzPct val="25000"/>
                <a:buNone/>
              </a:pPr>
              <a:r>
                <a:rPr lang="en" sz="1000" b="1">
                  <a:solidFill>
                    <a:srgbClr val="868686"/>
                  </a:solidFill>
                  <a:latin typeface="Arial"/>
                  <a:ea typeface="Arial"/>
                  <a:cs typeface="Arial"/>
                  <a:sym typeface="Arial"/>
                </a:rPr>
                <a:t>Patching</a:t>
              </a:r>
            </a:p>
          </p:txBody>
        </p:sp>
        <p:sp>
          <p:nvSpPr>
            <p:cNvPr id="979" name="Shape 979"/>
            <p:cNvSpPr txBox="1"/>
            <p:nvPr/>
          </p:nvSpPr>
          <p:spPr>
            <a:xfrm>
              <a:off x="6791949" y="2061679"/>
              <a:ext cx="1062600" cy="5541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b="1">
                  <a:solidFill>
                    <a:srgbClr val="868686"/>
                  </a:solidFill>
                  <a:latin typeface="Arial"/>
                  <a:ea typeface="Arial"/>
                  <a:cs typeface="Arial"/>
                  <a:sym typeface="Arial"/>
                </a:rPr>
                <a:t>Apps &amp; Platform</a:t>
              </a:r>
            </a:p>
            <a:p>
              <a:pPr marL="0" marR="0" lvl="0" indent="0" algn="l" rtl="0">
                <a:spcBef>
                  <a:spcPts val="0"/>
                </a:spcBef>
                <a:buSzPct val="25000"/>
                <a:buNone/>
              </a:pPr>
              <a:r>
                <a:rPr lang="en" sz="1000" b="1">
                  <a:solidFill>
                    <a:srgbClr val="868686"/>
                  </a:solidFill>
                  <a:latin typeface="Arial"/>
                  <a:ea typeface="Arial"/>
                  <a:cs typeface="Arial"/>
                  <a:sym typeface="Arial"/>
                </a:rPr>
                <a:t>Dashboards</a:t>
              </a:r>
            </a:p>
          </p:txBody>
        </p:sp>
        <p:pic>
          <p:nvPicPr>
            <p:cNvPr id="980" name="Shape 980"/>
            <p:cNvPicPr preferRelativeResize="0"/>
            <p:nvPr/>
          </p:nvPicPr>
          <p:blipFill rotWithShape="1">
            <a:blip r:embed="rId16">
              <a:alphaModFix/>
            </a:blip>
            <a:srcRect/>
            <a:stretch/>
          </p:blipFill>
          <p:spPr>
            <a:xfrm>
              <a:off x="6211960" y="2153433"/>
              <a:ext cx="540990" cy="392745"/>
            </a:xfrm>
            <a:prstGeom prst="rect">
              <a:avLst/>
            </a:prstGeom>
            <a:noFill/>
            <a:ln>
              <a:noFill/>
            </a:ln>
          </p:spPr>
        </p:pic>
        <p:pic>
          <p:nvPicPr>
            <p:cNvPr id="981" name="Shape 981"/>
            <p:cNvPicPr preferRelativeResize="0"/>
            <p:nvPr/>
          </p:nvPicPr>
          <p:blipFill rotWithShape="1">
            <a:blip r:embed="rId17">
              <a:alphaModFix/>
            </a:blip>
            <a:srcRect/>
            <a:stretch/>
          </p:blipFill>
          <p:spPr>
            <a:xfrm>
              <a:off x="6211960" y="1451684"/>
              <a:ext cx="540990" cy="392745"/>
            </a:xfrm>
            <a:prstGeom prst="rect">
              <a:avLst/>
            </a:prstGeom>
            <a:noFill/>
            <a:ln>
              <a:noFill/>
            </a:ln>
          </p:spPr>
        </p:pic>
        <p:pic>
          <p:nvPicPr>
            <p:cNvPr id="982" name="Shape 982"/>
            <p:cNvPicPr preferRelativeResize="0"/>
            <p:nvPr/>
          </p:nvPicPr>
          <p:blipFill rotWithShape="1">
            <a:blip r:embed="rId18">
              <a:alphaModFix/>
            </a:blip>
            <a:srcRect/>
            <a:stretch/>
          </p:blipFill>
          <p:spPr>
            <a:xfrm>
              <a:off x="6211960" y="782322"/>
              <a:ext cx="540990" cy="392745"/>
            </a:xfrm>
            <a:prstGeom prst="rect">
              <a:avLst/>
            </a:prstGeom>
            <a:noFill/>
            <a:ln>
              <a:noFill/>
            </a:ln>
          </p:spPr>
        </p:pic>
        <p:sp>
          <p:nvSpPr>
            <p:cNvPr id="983" name="Shape 983"/>
            <p:cNvSpPr txBox="1"/>
            <p:nvPr/>
          </p:nvSpPr>
          <p:spPr>
            <a:xfrm>
              <a:off x="5599218" y="277798"/>
              <a:ext cx="1274354" cy="2769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200">
                  <a:solidFill>
                    <a:srgbClr val="474747"/>
                  </a:solidFill>
                  <a:latin typeface="Arial"/>
                  <a:ea typeface="Arial"/>
                  <a:cs typeface="Arial"/>
                  <a:sym typeface="Arial"/>
                </a:rPr>
                <a:t>OPERATIONS</a:t>
              </a:r>
            </a:p>
          </p:txBody>
        </p:sp>
      </p:grpSp>
      <p:grpSp>
        <p:nvGrpSpPr>
          <p:cNvPr id="984" name="Shape 984"/>
          <p:cNvGrpSpPr/>
          <p:nvPr/>
        </p:nvGrpSpPr>
        <p:grpSpPr>
          <a:xfrm>
            <a:off x="105450" y="579150"/>
            <a:ext cx="1606301" cy="3896100"/>
            <a:chOff x="105450" y="579150"/>
            <a:chExt cx="1606301" cy="3896100"/>
          </a:xfrm>
        </p:grpSpPr>
        <p:sp>
          <p:nvSpPr>
            <p:cNvPr id="985" name="Shape 985"/>
            <p:cNvSpPr/>
            <p:nvPr/>
          </p:nvSpPr>
          <p:spPr>
            <a:xfrm>
              <a:off x="902850" y="579150"/>
              <a:ext cx="496500" cy="3896100"/>
            </a:xfrm>
            <a:prstGeom prst="leftBracket">
              <a:avLst>
                <a:gd name="adj" fmla="val 79153"/>
              </a:avLst>
            </a:prstGeom>
            <a:noFill/>
            <a:ln w="19050" cap="flat" cmpd="sng">
              <a:solidFill>
                <a:srgbClr val="33928A"/>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86" name="Shape 986"/>
            <p:cNvSpPr/>
            <p:nvPr/>
          </p:nvSpPr>
          <p:spPr>
            <a:xfrm>
              <a:off x="105450" y="2089125"/>
              <a:ext cx="1606200" cy="8274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pic>
          <p:nvPicPr>
            <p:cNvPr id="987" name="Shape 987"/>
            <p:cNvPicPr preferRelativeResize="0"/>
            <p:nvPr/>
          </p:nvPicPr>
          <p:blipFill>
            <a:blip r:embed="rId19">
              <a:alphaModFix/>
            </a:blip>
            <a:stretch>
              <a:fillRect/>
            </a:stretch>
          </p:blipFill>
          <p:spPr>
            <a:xfrm>
              <a:off x="105450" y="2160615"/>
              <a:ext cx="1606301" cy="706259"/>
            </a:xfrm>
            <a:prstGeom prst="rect">
              <a:avLst/>
            </a:prstGeom>
            <a:noFill/>
            <a:ln>
              <a:noFill/>
            </a:ln>
          </p:spPr>
        </p:pic>
      </p:grpSp>
      <p:sp>
        <p:nvSpPr>
          <p:cNvPr id="988" name="Shape 988"/>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
              <a:t>Structured Automation</a:t>
            </a:r>
          </a:p>
        </p:txBody>
      </p:sp>
      <p:sp>
        <p:nvSpPr>
          <p:cNvPr id="1001" name="Shape 1001"/>
          <p:cNvSpPr txBox="1">
            <a:spLocks noGrp="1"/>
          </p:cNvSpPr>
          <p:nvPr>
            <p:ph type="body" idx="1"/>
          </p:nvPr>
        </p:nvSpPr>
        <p:spPr>
          <a:xfrm>
            <a:off x="192475" y="900400"/>
            <a:ext cx="4254600" cy="3769500"/>
          </a:xfrm>
          <a:prstGeom prst="rect">
            <a:avLst/>
          </a:prstGeom>
        </p:spPr>
        <p:txBody>
          <a:bodyPr wrap="square" lIns="91425" tIns="91425" rIns="91425" bIns="91425" anchor="t" anchorCtr="0">
            <a:noAutofit/>
          </a:bodyPr>
          <a:lstStyle/>
          <a:p>
            <a:pPr marL="457200" lvl="0" indent="-342900">
              <a:lnSpc>
                <a:spcPct val="100000"/>
              </a:lnSpc>
              <a:spcBef>
                <a:spcPts val="1200"/>
              </a:spcBef>
              <a:spcAft>
                <a:spcPts val="1200"/>
              </a:spcAft>
              <a:buClr>
                <a:srgbClr val="00AE9E"/>
              </a:buClr>
              <a:buSzPct val="100000"/>
              <a:buChar char="■"/>
            </a:pPr>
            <a:r>
              <a:rPr lang="en" sz="1800" dirty="0"/>
              <a:t>Groundwork for </a:t>
            </a:r>
            <a:r>
              <a:rPr lang="en" sz="1800" dirty="0" err="1"/>
              <a:t>devops</a:t>
            </a:r>
            <a:endParaRPr lang="en" sz="1800" dirty="0"/>
          </a:p>
          <a:p>
            <a:pPr marL="457200" lvl="0" indent="-342900">
              <a:lnSpc>
                <a:spcPct val="100000"/>
              </a:lnSpc>
              <a:spcBef>
                <a:spcPts val="1200"/>
              </a:spcBef>
              <a:spcAft>
                <a:spcPts val="1200"/>
              </a:spcAft>
              <a:buClr>
                <a:srgbClr val="00AE9E"/>
              </a:buClr>
              <a:buSzPct val="100000"/>
              <a:buChar char="■"/>
            </a:pPr>
            <a:r>
              <a:rPr lang="en" sz="1800" dirty="0"/>
              <a:t>Self-service</a:t>
            </a:r>
          </a:p>
          <a:p>
            <a:pPr marL="457200" lvl="0" indent="-342900">
              <a:lnSpc>
                <a:spcPct val="100000"/>
              </a:lnSpc>
              <a:spcBef>
                <a:spcPts val="1200"/>
              </a:spcBef>
              <a:spcAft>
                <a:spcPts val="1200"/>
              </a:spcAft>
              <a:buClr>
                <a:srgbClr val="00AE9E"/>
              </a:buClr>
              <a:buSzPct val="100000"/>
              <a:buChar char="■"/>
            </a:pPr>
            <a:r>
              <a:rPr lang="en" sz="1800" dirty="0"/>
              <a:t>Rapid, automated provisioning</a:t>
            </a:r>
          </a:p>
          <a:p>
            <a:pPr marL="457200" lvl="0" indent="-342900" rtl="0">
              <a:lnSpc>
                <a:spcPct val="100000"/>
              </a:lnSpc>
              <a:spcBef>
                <a:spcPts val="1200"/>
              </a:spcBef>
              <a:spcAft>
                <a:spcPts val="1200"/>
              </a:spcAft>
              <a:buClr>
                <a:srgbClr val="00AE9E"/>
              </a:buClr>
              <a:buSzPct val="100000"/>
              <a:buChar char="■"/>
            </a:pPr>
            <a:r>
              <a:rPr lang="en" sz="1800" dirty="0"/>
              <a:t>Predictability and consistency, not ad-hoc</a:t>
            </a:r>
          </a:p>
          <a:p>
            <a:pPr marL="457200" lvl="0" indent="-342900">
              <a:lnSpc>
                <a:spcPct val="100000"/>
              </a:lnSpc>
              <a:spcBef>
                <a:spcPts val="1200"/>
              </a:spcBef>
              <a:spcAft>
                <a:spcPts val="1200"/>
              </a:spcAft>
              <a:buClr>
                <a:srgbClr val="00AE9E"/>
              </a:buClr>
              <a:buSzPct val="100000"/>
              <a:buChar char="■"/>
            </a:pPr>
            <a:r>
              <a:rPr lang="en" sz="1800" dirty="0"/>
              <a:t>Visibility (monitoring &amp; metrics)</a:t>
            </a:r>
          </a:p>
          <a:p>
            <a:pPr marL="457200" lvl="0" indent="-342900">
              <a:lnSpc>
                <a:spcPct val="100000"/>
              </a:lnSpc>
              <a:spcBef>
                <a:spcPts val="1200"/>
              </a:spcBef>
              <a:spcAft>
                <a:spcPts val="1200"/>
              </a:spcAft>
              <a:buClr>
                <a:srgbClr val="00AE9E"/>
              </a:buClr>
              <a:buSzPct val="100000"/>
              <a:buChar char="■"/>
            </a:pPr>
            <a:r>
              <a:rPr lang="en" sz="1800" dirty="0"/>
              <a:t>Continuous delivery on Day 2</a:t>
            </a:r>
          </a:p>
        </p:txBody>
      </p:sp>
      <p:pic>
        <p:nvPicPr>
          <p:cNvPr id="1002" name="Shape 1002"/>
          <p:cNvPicPr preferRelativeResize="0"/>
          <p:nvPr/>
        </p:nvPicPr>
        <p:blipFill>
          <a:blip r:embed="rId3">
            <a:alphaModFix/>
          </a:blip>
          <a:stretch>
            <a:fillRect/>
          </a:stretch>
        </p:blipFill>
        <p:spPr>
          <a:xfrm>
            <a:off x="4970490" y="152400"/>
            <a:ext cx="3758148" cy="4838700"/>
          </a:xfrm>
          <a:prstGeom prst="rect">
            <a:avLst/>
          </a:prstGeom>
          <a:noFill/>
          <a:ln>
            <a:noFill/>
          </a:ln>
        </p:spPr>
      </p:pic>
      <p:sp>
        <p:nvSpPr>
          <p:cNvPr id="1003" name="Shape 1003"/>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Shape 1008"/>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The Journey: Technology</a:t>
            </a:r>
          </a:p>
        </p:txBody>
      </p:sp>
      <p:sp>
        <p:nvSpPr>
          <p:cNvPr id="1009" name="Shape 1009"/>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marL="457200" lvl="0" indent="-355600" rtl="0">
              <a:spcBef>
                <a:spcPts val="0"/>
              </a:spcBef>
              <a:buClr>
                <a:srgbClr val="00AE9E"/>
              </a:buClr>
              <a:buSzPct val="100000"/>
              <a:buChar char="●"/>
            </a:pPr>
            <a:r>
              <a:rPr lang="en" sz="2000"/>
              <a:t>Provide the right tools</a:t>
            </a:r>
          </a:p>
          <a:p>
            <a:pPr marL="914400" lvl="1" indent="-342900" rtl="0">
              <a:spcBef>
                <a:spcPts val="0"/>
              </a:spcBef>
              <a:buClr>
                <a:srgbClr val="00AE9E"/>
              </a:buClr>
              <a:buSzPct val="100000"/>
              <a:buChar char="○"/>
            </a:pPr>
            <a:r>
              <a:rPr lang="en" sz="1800"/>
              <a:t>Platform, design pattern foundations, continuous delivery…</a:t>
            </a:r>
          </a:p>
          <a:p>
            <a:pPr marL="457200" lvl="0" indent="-355600" rtl="0">
              <a:spcBef>
                <a:spcPts val="1000"/>
              </a:spcBef>
              <a:buClr>
                <a:srgbClr val="00AE9E"/>
              </a:buClr>
              <a:buSzPct val="100000"/>
              <a:buChar char="●"/>
            </a:pPr>
            <a:r>
              <a:rPr lang="en" sz="2000"/>
              <a:t>Start small</a:t>
            </a:r>
          </a:p>
          <a:p>
            <a:pPr marL="914400" lvl="1" indent="-342900" rtl="0">
              <a:spcBef>
                <a:spcPts val="0"/>
              </a:spcBef>
              <a:buClr>
                <a:srgbClr val="00AE9E"/>
              </a:buClr>
              <a:buSzPct val="100000"/>
              <a:buChar char="○"/>
            </a:pPr>
            <a:r>
              <a:rPr lang="en" sz="1800"/>
              <a:t>Right-size for your needs</a:t>
            </a:r>
          </a:p>
          <a:p>
            <a:pPr marL="914400" lvl="1" indent="-342900" rtl="0">
              <a:spcBef>
                <a:spcPts val="0"/>
              </a:spcBef>
              <a:buClr>
                <a:srgbClr val="00AE9E"/>
              </a:buClr>
              <a:buSzPct val="100000"/>
              <a:buChar char="○"/>
            </a:pPr>
            <a:r>
              <a:rPr lang="en" sz="1800"/>
              <a:t>For migrations, don’t boil the ocean</a:t>
            </a:r>
          </a:p>
          <a:p>
            <a:pPr marL="457200" lvl="0" indent="-355600" rtl="0">
              <a:spcBef>
                <a:spcPts val="1000"/>
              </a:spcBef>
              <a:buClr>
                <a:srgbClr val="00AE9E"/>
              </a:buClr>
              <a:buSzPct val="100000"/>
              <a:buChar char="●"/>
            </a:pPr>
            <a:r>
              <a:rPr lang="en" sz="2000"/>
              <a:t>Target applications that:</a:t>
            </a:r>
          </a:p>
          <a:p>
            <a:pPr marL="914400" lvl="1" indent="-342900" rtl="0">
              <a:spcBef>
                <a:spcPts val="0"/>
              </a:spcBef>
              <a:buClr>
                <a:srgbClr val="00AE9E"/>
              </a:buClr>
              <a:buSzPct val="100000"/>
              <a:buChar char="○"/>
            </a:pPr>
            <a:r>
              <a:rPr lang="en" sz="1800"/>
              <a:t>Have high business/competitive impact</a:t>
            </a:r>
          </a:p>
          <a:p>
            <a:pPr marL="914400" lvl="1" indent="-342900" rtl="0">
              <a:spcBef>
                <a:spcPts val="0"/>
              </a:spcBef>
              <a:buClr>
                <a:srgbClr val="00AE9E"/>
              </a:buClr>
              <a:buSzPct val="100000"/>
              <a:buChar char="○"/>
            </a:pPr>
            <a:r>
              <a:rPr lang="en" sz="1800"/>
              <a:t>Need to scale or change frequently</a:t>
            </a:r>
          </a:p>
        </p:txBody>
      </p:sp>
      <p:sp>
        <p:nvSpPr>
          <p:cNvPr id="1010" name="Shape 1010"/>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Shape 1015"/>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The Journey: Culture &amp; Organization</a:t>
            </a:r>
          </a:p>
        </p:txBody>
      </p:sp>
      <p:sp>
        <p:nvSpPr>
          <p:cNvPr id="1016" name="Shape 1016"/>
          <p:cNvSpPr txBox="1">
            <a:spLocks noGrp="1"/>
          </p:cNvSpPr>
          <p:nvPr>
            <p:ph type="body" idx="1"/>
          </p:nvPr>
        </p:nvSpPr>
        <p:spPr>
          <a:xfrm>
            <a:off x="915400" y="900400"/>
            <a:ext cx="7333200" cy="3769500"/>
          </a:xfrm>
          <a:prstGeom prst="rect">
            <a:avLst/>
          </a:prstGeom>
        </p:spPr>
        <p:txBody>
          <a:bodyPr wrap="square" lIns="91425" tIns="91425" rIns="91425" bIns="91425" anchor="t" anchorCtr="0">
            <a:noAutofit/>
          </a:bodyPr>
          <a:lstStyle/>
          <a:p>
            <a:pPr marL="457200" marR="0" lvl="0" indent="-355600" algn="l" rtl="0">
              <a:lnSpc>
                <a:spcPct val="100000"/>
              </a:lnSpc>
              <a:spcBef>
                <a:spcPts val="1200"/>
              </a:spcBef>
              <a:spcAft>
                <a:spcPts val="1200"/>
              </a:spcAft>
              <a:buClr>
                <a:srgbClr val="00AE9E"/>
              </a:buClr>
              <a:buSzPct val="100000"/>
              <a:buChar char="●"/>
            </a:pPr>
            <a:r>
              <a:rPr lang="en" sz="2000"/>
              <a:t>Small, cross-functional teams</a:t>
            </a:r>
          </a:p>
          <a:p>
            <a:pPr marL="457200" marR="0" lvl="0" indent="-355600" algn="l" rtl="0">
              <a:lnSpc>
                <a:spcPct val="100000"/>
              </a:lnSpc>
              <a:spcBef>
                <a:spcPts val="1200"/>
              </a:spcBef>
              <a:spcAft>
                <a:spcPts val="1200"/>
              </a:spcAft>
              <a:buClr>
                <a:srgbClr val="00AE9E"/>
              </a:buClr>
              <a:buSzPct val="100000"/>
              <a:buChar char="●"/>
            </a:pPr>
            <a:r>
              <a:rPr lang="en" sz="2000"/>
              <a:t>Products, not projects</a:t>
            </a:r>
          </a:p>
          <a:p>
            <a:pPr marL="457200" marR="0" lvl="0" indent="-355600" algn="l" rtl="0">
              <a:lnSpc>
                <a:spcPct val="100000"/>
              </a:lnSpc>
              <a:spcBef>
                <a:spcPts val="1200"/>
              </a:spcBef>
              <a:spcAft>
                <a:spcPts val="1200"/>
              </a:spcAft>
              <a:buClr>
                <a:srgbClr val="00AE9E"/>
              </a:buClr>
              <a:buSzPct val="100000"/>
              <a:buChar char="●"/>
            </a:pPr>
            <a:r>
              <a:rPr lang="en" sz="2000"/>
              <a:t>Test-driven development</a:t>
            </a:r>
          </a:p>
          <a:p>
            <a:pPr marL="457200" marR="0" lvl="0" indent="-355600" algn="l" rtl="0">
              <a:lnSpc>
                <a:spcPct val="100000"/>
              </a:lnSpc>
              <a:spcBef>
                <a:spcPts val="1200"/>
              </a:spcBef>
              <a:spcAft>
                <a:spcPts val="1200"/>
              </a:spcAft>
              <a:buClr>
                <a:srgbClr val="00AE9E"/>
              </a:buClr>
              <a:buSzPct val="100000"/>
              <a:buChar char="●"/>
            </a:pPr>
            <a:r>
              <a:rPr lang="en" sz="2000"/>
              <a:t>Short iterations</a:t>
            </a:r>
          </a:p>
          <a:p>
            <a:pPr marL="457200" marR="0" lvl="0" indent="-355600" algn="l" rtl="0">
              <a:lnSpc>
                <a:spcPct val="100000"/>
              </a:lnSpc>
              <a:spcBef>
                <a:spcPts val="1200"/>
              </a:spcBef>
              <a:spcAft>
                <a:spcPts val="1200"/>
              </a:spcAft>
              <a:buClr>
                <a:srgbClr val="00AE9E"/>
              </a:buClr>
              <a:buSzPct val="100000"/>
              <a:buChar char="●"/>
            </a:pPr>
            <a:r>
              <a:rPr lang="en" sz="2000"/>
              <a:t>Transparency and visibility</a:t>
            </a:r>
          </a:p>
        </p:txBody>
      </p:sp>
      <p:sp>
        <p:nvSpPr>
          <p:cNvPr id="1017" name="Shape 1017"/>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p:nvPr/>
        </p:nvSpPr>
        <p:spPr>
          <a:xfrm>
            <a:off x="0" y="0"/>
            <a:ext cx="9144000" cy="5143500"/>
          </a:xfrm>
          <a:prstGeom prst="rect">
            <a:avLst/>
          </a:prstGeom>
          <a:solidFill>
            <a:srgbClr val="01786E"/>
          </a:solidFill>
          <a:ln>
            <a:noFill/>
          </a:ln>
        </p:spPr>
        <p:txBody>
          <a:bodyPr wrap="square" lIns="91400" tIns="45700" rIns="91400" bIns="45700" anchor="ctr" anchorCtr="0">
            <a:noAutofit/>
          </a:bodyPr>
          <a:lstStyle/>
          <a:p>
            <a:pPr marL="0" marR="0" lvl="0" indent="0" algn="ctr" rtl="0">
              <a:spcBef>
                <a:spcPts val="0"/>
              </a:spcBef>
              <a:buNone/>
            </a:pPr>
            <a:endParaRPr sz="1400">
              <a:solidFill>
                <a:srgbClr val="009A91"/>
              </a:solidFill>
              <a:latin typeface="Arial"/>
              <a:ea typeface="Arial"/>
              <a:cs typeface="Arial"/>
              <a:sym typeface="Arial"/>
            </a:endParaRPr>
          </a:p>
        </p:txBody>
      </p:sp>
      <p:sp>
        <p:nvSpPr>
          <p:cNvPr id="1023" name="Shape 1023"/>
          <p:cNvSpPr txBox="1"/>
          <p:nvPr/>
        </p:nvSpPr>
        <p:spPr>
          <a:xfrm>
            <a:off x="1609062" y="1821386"/>
            <a:ext cx="5924400" cy="1180800"/>
          </a:xfrm>
          <a:prstGeom prst="rect">
            <a:avLst/>
          </a:prstGeom>
          <a:noFill/>
          <a:ln>
            <a:noFill/>
          </a:ln>
        </p:spPr>
        <p:txBody>
          <a:bodyPr wrap="square" lIns="0" tIns="0" rIns="0" bIns="0" anchor="t" anchorCtr="0">
            <a:noAutofit/>
          </a:bodyPr>
          <a:lstStyle/>
          <a:p>
            <a:pPr marL="0" marR="0" lvl="0" indent="-609600" algn="ctr" rtl="0">
              <a:lnSpc>
                <a:spcPct val="90000"/>
              </a:lnSpc>
              <a:spcBef>
                <a:spcPts val="0"/>
              </a:spcBef>
              <a:buClr>
                <a:srgbClr val="29323C"/>
              </a:buClr>
              <a:buSzPct val="100000"/>
              <a:buFont typeface="Proxima Nova Semibold"/>
              <a:buNone/>
            </a:pPr>
            <a:r>
              <a:rPr lang="en" sz="9600">
                <a:solidFill>
                  <a:srgbClr val="29323C"/>
                </a:solidFill>
                <a:latin typeface="Proxima Nova Semibold"/>
                <a:ea typeface="Proxima Nova Semibold"/>
                <a:cs typeface="Proxima Nova Semibold"/>
                <a:sym typeface="Proxima Nova Semibold"/>
              </a:rPr>
              <a:t>Q&amp;A</a:t>
            </a:r>
          </a:p>
        </p:txBody>
      </p:sp>
      <p:pic>
        <p:nvPicPr>
          <p:cNvPr id="1024" name="Shape 1024" descr="Pivotal_White.png"/>
          <p:cNvPicPr preferRelativeResize="0"/>
          <p:nvPr/>
        </p:nvPicPr>
        <p:blipFill rotWithShape="1">
          <a:blip r:embed="rId3">
            <a:alphaModFix/>
          </a:blip>
          <a:srcRect/>
          <a:stretch/>
        </p:blipFill>
        <p:spPr>
          <a:xfrm>
            <a:off x="8286415" y="4854091"/>
            <a:ext cx="710921" cy="173697"/>
          </a:xfrm>
          <a:prstGeom prst="rect">
            <a:avLst/>
          </a:prstGeom>
          <a:noFill/>
          <a:ln>
            <a:noFill/>
          </a:ln>
        </p:spPr>
      </p:pic>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Shape 1030" descr="SF_Bridge-01.jpeg"/>
          <p:cNvPicPr preferRelativeResize="0"/>
          <p:nvPr/>
        </p:nvPicPr>
        <p:blipFill rotWithShape="1">
          <a:blip r:embed="rId3">
            <a:alphaModFix/>
          </a:blip>
          <a:srcRect t="9349" b="9349"/>
          <a:stretch/>
        </p:blipFill>
        <p:spPr>
          <a:xfrm>
            <a:off x="0" y="0"/>
            <a:ext cx="9144000" cy="5073077"/>
          </a:xfrm>
          <a:prstGeom prst="rect">
            <a:avLst/>
          </a:prstGeom>
          <a:noFill/>
          <a:ln>
            <a:noFill/>
          </a:ln>
        </p:spPr>
      </p:pic>
      <p:sp>
        <p:nvSpPr>
          <p:cNvPr id="1031" name="Shape 1031"/>
          <p:cNvSpPr/>
          <p:nvPr/>
        </p:nvSpPr>
        <p:spPr>
          <a:xfrm>
            <a:off x="0" y="0"/>
            <a:ext cx="9144000" cy="5143500"/>
          </a:xfrm>
          <a:prstGeom prst="rect">
            <a:avLst/>
          </a:prstGeom>
          <a:solidFill>
            <a:srgbClr val="17293C">
              <a:alpha val="80000"/>
            </a:srgbClr>
          </a:soli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032" name="Shape 1032" descr="Pivotal Logo &amp; Tagline-Large-White.png"/>
          <p:cNvPicPr preferRelativeResize="0"/>
          <p:nvPr/>
        </p:nvPicPr>
        <p:blipFill rotWithShape="1">
          <a:blip r:embed="rId4">
            <a:alphaModFix/>
          </a:blip>
          <a:srcRect/>
          <a:stretch/>
        </p:blipFill>
        <p:spPr>
          <a:xfrm>
            <a:off x="2009463" y="1991678"/>
            <a:ext cx="5088860" cy="11556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Shape 1037"/>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Design Patterns</a:t>
            </a:r>
          </a:p>
          <a:p>
            <a:pPr lvl="0" rtl="0">
              <a:spcBef>
                <a:spcPts val="0"/>
              </a:spcBef>
              <a:buNone/>
            </a:pPr>
            <a:endParaRPr/>
          </a:p>
          <a:p>
            <a:pPr lvl="0" rtl="0">
              <a:spcBef>
                <a:spcPts val="0"/>
              </a:spcBef>
              <a:buNone/>
            </a:pPr>
            <a:r>
              <a:rPr lang="en" sz="2200">
                <a:solidFill>
                  <a:srgbClr val="666666"/>
                </a:solidFill>
              </a:rPr>
              <a:t>Not Monoliths</a:t>
            </a:r>
          </a:p>
        </p:txBody>
      </p:sp>
      <p:sp>
        <p:nvSpPr>
          <p:cNvPr id="1038" name="Shape 1038"/>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Clr>
                <a:srgbClr val="000000"/>
              </a:buClr>
              <a:buSzPct val="84615"/>
              <a:buFont typeface="Arial"/>
              <a:buNone/>
            </a:pPr>
            <a:endParaRPr/>
          </a:p>
          <a:p>
            <a:pPr lvl="0" rtl="0">
              <a:spcBef>
                <a:spcPts val="0"/>
              </a:spcBef>
              <a:buClr>
                <a:srgbClr val="000000"/>
              </a:buClr>
              <a:buSzPct val="84615"/>
              <a:buFont typeface="Arial"/>
              <a:buNone/>
            </a:pPr>
            <a:endParaRPr/>
          </a:p>
          <a:p>
            <a:pPr marL="457200" lvl="0" indent="-311150" rtl="0">
              <a:spcBef>
                <a:spcPts val="0"/>
              </a:spcBef>
              <a:buClr>
                <a:srgbClr val="00AE9E"/>
              </a:buClr>
              <a:buChar char="●"/>
            </a:pPr>
            <a:r>
              <a:rPr lang="en">
                <a:solidFill>
                  <a:srgbClr val="00AE9E"/>
                </a:solidFill>
              </a:rPr>
              <a:t>Reactive Design</a:t>
            </a:r>
          </a:p>
          <a:p>
            <a:pPr marL="457200" lvl="0" indent="-311150" rtl="0">
              <a:spcBef>
                <a:spcPts val="0"/>
              </a:spcBef>
              <a:buClr>
                <a:srgbClr val="00AE9E"/>
              </a:buClr>
              <a:buChar char="●"/>
            </a:pPr>
            <a:r>
              <a:rPr lang="en"/>
              <a:t>12 Factor Apps</a:t>
            </a:r>
          </a:p>
          <a:p>
            <a:pPr marL="457200" lvl="0" indent="-311150" rtl="0">
              <a:spcBef>
                <a:spcPts val="0"/>
              </a:spcBef>
              <a:buClr>
                <a:srgbClr val="00AE9E"/>
              </a:buClr>
              <a:buChar char="●"/>
            </a:pPr>
            <a:r>
              <a:rPr lang="en">
                <a:solidFill>
                  <a:schemeClr val="folHlink"/>
                </a:solidFill>
              </a:rPr>
              <a:t>Microservices</a:t>
            </a:r>
          </a:p>
          <a:p>
            <a:pPr marL="457200" lvl="0" indent="-311150" rtl="0">
              <a:spcBef>
                <a:spcPts val="0"/>
              </a:spcBef>
              <a:buClr>
                <a:srgbClr val="00AE9E"/>
              </a:buClr>
              <a:buChar char="●"/>
            </a:pPr>
            <a:r>
              <a:rPr lang="en"/>
              <a:t>Design Patterns</a:t>
            </a:r>
          </a:p>
        </p:txBody>
      </p:sp>
      <p:sp>
        <p:nvSpPr>
          <p:cNvPr id="1039" name="Shape 1039"/>
          <p:cNvSpPr/>
          <p:nvPr/>
        </p:nvSpPr>
        <p:spPr>
          <a:xfrm>
            <a:off x="63908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WHAT</a:t>
            </a:r>
          </a:p>
        </p:txBody>
      </p:sp>
      <p:pic>
        <p:nvPicPr>
          <p:cNvPr id="1040" name="Shape 1040"/>
          <p:cNvPicPr preferRelativeResize="0"/>
          <p:nvPr/>
        </p:nvPicPr>
        <p:blipFill>
          <a:blip r:embed="rId3">
            <a:alphaModFix/>
          </a:blip>
          <a:stretch>
            <a:fillRect/>
          </a:stretch>
        </p:blipFill>
        <p:spPr>
          <a:xfrm>
            <a:off x="152400" y="1676824"/>
            <a:ext cx="5811175" cy="2179191"/>
          </a:xfrm>
          <a:prstGeom prst="rect">
            <a:avLst/>
          </a:prstGeom>
          <a:noFill/>
          <a:ln>
            <a:noFill/>
          </a:ln>
        </p:spPr>
      </p:pic>
      <p:sp>
        <p:nvSpPr>
          <p:cNvPr id="1041" name="Shape 1041"/>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rtl="0">
              <a:spcBef>
                <a:spcPts val="0"/>
              </a:spcBef>
              <a:buNone/>
            </a:pPr>
            <a:fld id="{00000000-1234-1234-1234-123412341234}" type="slidenum">
              <a:rPr lang="en"/>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Shape 1046"/>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Design Patterns</a:t>
            </a:r>
          </a:p>
          <a:p>
            <a:pPr lvl="0" rtl="0">
              <a:spcBef>
                <a:spcPts val="0"/>
              </a:spcBef>
              <a:buNone/>
            </a:pPr>
            <a:endParaRPr/>
          </a:p>
          <a:p>
            <a:pPr lvl="0" rtl="0">
              <a:spcBef>
                <a:spcPts val="0"/>
              </a:spcBef>
              <a:buNone/>
            </a:pPr>
            <a:r>
              <a:rPr lang="en" sz="2200">
                <a:solidFill>
                  <a:srgbClr val="666666"/>
                </a:solidFill>
              </a:rPr>
              <a:t>Not ESB-Centric SOA</a:t>
            </a:r>
          </a:p>
        </p:txBody>
      </p:sp>
      <p:sp>
        <p:nvSpPr>
          <p:cNvPr id="1047" name="Shape 1047"/>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Clr>
                <a:srgbClr val="000000"/>
              </a:buClr>
              <a:buSzPct val="84615"/>
              <a:buFont typeface="Arial"/>
              <a:buNone/>
            </a:pPr>
            <a:endParaRPr/>
          </a:p>
          <a:p>
            <a:pPr lvl="0" rtl="0">
              <a:spcBef>
                <a:spcPts val="0"/>
              </a:spcBef>
              <a:buClr>
                <a:srgbClr val="000000"/>
              </a:buClr>
              <a:buSzPct val="84615"/>
              <a:buFont typeface="Arial"/>
              <a:buNone/>
            </a:pPr>
            <a:endParaRPr/>
          </a:p>
          <a:p>
            <a:pPr marL="457200" lvl="0" indent="-311150" rtl="0">
              <a:spcBef>
                <a:spcPts val="0"/>
              </a:spcBef>
              <a:buClr>
                <a:srgbClr val="00AE9E"/>
              </a:buClr>
              <a:buChar char="●"/>
            </a:pPr>
            <a:r>
              <a:rPr lang="en">
                <a:solidFill>
                  <a:srgbClr val="00AE9E"/>
                </a:solidFill>
              </a:rPr>
              <a:t>Reactive Design</a:t>
            </a:r>
          </a:p>
          <a:p>
            <a:pPr marL="457200" lvl="0" indent="-311150" rtl="0">
              <a:spcBef>
                <a:spcPts val="0"/>
              </a:spcBef>
              <a:buClr>
                <a:srgbClr val="00AE9E"/>
              </a:buClr>
              <a:buChar char="●"/>
            </a:pPr>
            <a:r>
              <a:rPr lang="en"/>
              <a:t>12 Factor Apps</a:t>
            </a:r>
          </a:p>
          <a:p>
            <a:pPr marL="457200" lvl="0" indent="-311150" rtl="0">
              <a:spcBef>
                <a:spcPts val="0"/>
              </a:spcBef>
              <a:buClr>
                <a:srgbClr val="00AE9E"/>
              </a:buClr>
              <a:buChar char="●"/>
            </a:pPr>
            <a:r>
              <a:rPr lang="en">
                <a:solidFill>
                  <a:schemeClr val="folHlink"/>
                </a:solidFill>
              </a:rPr>
              <a:t>Microservices</a:t>
            </a:r>
          </a:p>
          <a:p>
            <a:pPr marL="457200" lvl="0" indent="-311150" rtl="0">
              <a:spcBef>
                <a:spcPts val="0"/>
              </a:spcBef>
              <a:buClr>
                <a:srgbClr val="00AE9E"/>
              </a:buClr>
              <a:buChar char="●"/>
            </a:pPr>
            <a:r>
              <a:rPr lang="en"/>
              <a:t>Design Patterns</a:t>
            </a:r>
          </a:p>
        </p:txBody>
      </p:sp>
      <p:sp>
        <p:nvSpPr>
          <p:cNvPr id="1048" name="Shape 1048"/>
          <p:cNvSpPr/>
          <p:nvPr/>
        </p:nvSpPr>
        <p:spPr>
          <a:xfrm>
            <a:off x="63908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WHAT</a:t>
            </a:r>
          </a:p>
        </p:txBody>
      </p:sp>
      <p:pic>
        <p:nvPicPr>
          <p:cNvPr id="1049" name="Shape 1049"/>
          <p:cNvPicPr preferRelativeResize="0"/>
          <p:nvPr/>
        </p:nvPicPr>
        <p:blipFill>
          <a:blip r:embed="rId3">
            <a:alphaModFix/>
          </a:blip>
          <a:stretch>
            <a:fillRect/>
          </a:stretch>
        </p:blipFill>
        <p:spPr>
          <a:xfrm>
            <a:off x="46275" y="1875700"/>
            <a:ext cx="5917325" cy="2218997"/>
          </a:xfrm>
          <a:prstGeom prst="rect">
            <a:avLst/>
          </a:prstGeom>
          <a:noFill/>
          <a:ln>
            <a:noFill/>
          </a:ln>
        </p:spPr>
      </p:pic>
      <p:sp>
        <p:nvSpPr>
          <p:cNvPr id="1050" name="Shape 1050"/>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rtl="0">
              <a:spcBef>
                <a:spcPts val="0"/>
              </a:spcBef>
              <a:buNone/>
            </a:pPr>
            <a:fld id="{00000000-1234-1234-1234-123412341234}" type="slidenum">
              <a:rPr lang="en"/>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Disadvantages of Monoliths</a:t>
            </a:r>
          </a:p>
        </p:txBody>
      </p:sp>
      <p:sp>
        <p:nvSpPr>
          <p:cNvPr id="404" name="Shape 404"/>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38</a:t>
            </a:fld>
            <a:endParaRPr lang="en"/>
          </a:p>
        </p:txBody>
      </p:sp>
      <p:sp>
        <p:nvSpPr>
          <p:cNvPr id="405" name="Shape 405"/>
          <p:cNvSpPr/>
          <p:nvPr/>
        </p:nvSpPr>
        <p:spPr>
          <a:xfrm>
            <a:off x="822420" y="2139528"/>
            <a:ext cx="1231500" cy="3462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06" name="Shape 406"/>
          <p:cNvSpPr/>
          <p:nvPr/>
        </p:nvSpPr>
        <p:spPr>
          <a:xfrm>
            <a:off x="820870" y="2920436"/>
            <a:ext cx="1231500" cy="3462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07" name="Shape 407"/>
          <p:cNvSpPr/>
          <p:nvPr/>
        </p:nvSpPr>
        <p:spPr>
          <a:xfrm>
            <a:off x="256386" y="2139528"/>
            <a:ext cx="501900" cy="15264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08" name="Shape 408"/>
          <p:cNvSpPr/>
          <p:nvPr/>
        </p:nvSpPr>
        <p:spPr>
          <a:xfrm>
            <a:off x="819320" y="3306757"/>
            <a:ext cx="683100" cy="3591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09" name="Shape 409"/>
          <p:cNvSpPr/>
          <p:nvPr/>
        </p:nvSpPr>
        <p:spPr>
          <a:xfrm>
            <a:off x="1553684" y="3305236"/>
            <a:ext cx="498900" cy="3591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10" name="Shape 410"/>
          <p:cNvSpPr/>
          <p:nvPr/>
        </p:nvSpPr>
        <p:spPr>
          <a:xfrm>
            <a:off x="1552134" y="2521288"/>
            <a:ext cx="498900" cy="3591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11" name="Shape 411"/>
          <p:cNvSpPr/>
          <p:nvPr/>
        </p:nvSpPr>
        <p:spPr>
          <a:xfrm>
            <a:off x="817770" y="2522809"/>
            <a:ext cx="683100" cy="3591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12" name="Shape 412"/>
          <p:cNvSpPr/>
          <p:nvPr/>
        </p:nvSpPr>
        <p:spPr>
          <a:xfrm>
            <a:off x="254835" y="1729073"/>
            <a:ext cx="1812000" cy="3705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413" name="Shape 413"/>
          <p:cNvCxnSpPr/>
          <p:nvPr/>
        </p:nvCxnSpPr>
        <p:spPr>
          <a:xfrm>
            <a:off x="1449501" y="2048221"/>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414" name="Shape 414"/>
          <p:cNvCxnSpPr/>
          <p:nvPr/>
        </p:nvCxnSpPr>
        <p:spPr>
          <a:xfrm>
            <a:off x="1834376" y="2433022"/>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415" name="Shape 415"/>
          <p:cNvCxnSpPr/>
          <p:nvPr/>
        </p:nvCxnSpPr>
        <p:spPr>
          <a:xfrm>
            <a:off x="525799" y="2048222"/>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416" name="Shape 416"/>
          <p:cNvCxnSpPr/>
          <p:nvPr/>
        </p:nvCxnSpPr>
        <p:spPr>
          <a:xfrm flipH="1">
            <a:off x="1449379" y="3471983"/>
            <a:ext cx="183000" cy="12900"/>
          </a:xfrm>
          <a:prstGeom prst="straightConnector1">
            <a:avLst/>
          </a:prstGeom>
          <a:noFill/>
          <a:ln w="25400" cap="flat" cmpd="sng">
            <a:solidFill>
              <a:srgbClr val="008774"/>
            </a:solidFill>
            <a:prstDash val="solid"/>
            <a:round/>
            <a:headEnd type="none" w="med" len="med"/>
            <a:tailEnd type="stealth" w="lg" len="lg"/>
          </a:ln>
        </p:spPr>
      </p:cxnSp>
      <p:cxnSp>
        <p:nvCxnSpPr>
          <p:cNvPr id="417" name="Shape 417"/>
          <p:cNvCxnSpPr/>
          <p:nvPr/>
        </p:nvCxnSpPr>
        <p:spPr>
          <a:xfrm>
            <a:off x="705407" y="2728036"/>
            <a:ext cx="183000" cy="0"/>
          </a:xfrm>
          <a:prstGeom prst="straightConnector1">
            <a:avLst/>
          </a:prstGeom>
          <a:noFill/>
          <a:ln w="25400" cap="flat" cmpd="sng">
            <a:solidFill>
              <a:srgbClr val="008774"/>
            </a:solidFill>
            <a:prstDash val="solid"/>
            <a:round/>
            <a:headEnd type="none" w="med" len="med"/>
            <a:tailEnd type="stealth" w="lg" len="lg"/>
          </a:ln>
        </p:spPr>
      </p:cxnSp>
      <p:cxnSp>
        <p:nvCxnSpPr>
          <p:cNvPr id="418" name="Shape 418"/>
          <p:cNvCxnSpPr/>
          <p:nvPr/>
        </p:nvCxnSpPr>
        <p:spPr>
          <a:xfrm>
            <a:off x="692578" y="3446330"/>
            <a:ext cx="183000" cy="0"/>
          </a:xfrm>
          <a:prstGeom prst="straightConnector1">
            <a:avLst/>
          </a:prstGeom>
          <a:noFill/>
          <a:ln w="25400" cap="flat" cmpd="sng">
            <a:solidFill>
              <a:srgbClr val="008774"/>
            </a:solidFill>
            <a:prstDash val="solid"/>
            <a:round/>
            <a:headEnd type="none" w="med" len="med"/>
            <a:tailEnd type="stealth" w="lg" len="lg"/>
          </a:ln>
        </p:spPr>
      </p:cxnSp>
      <p:cxnSp>
        <p:nvCxnSpPr>
          <p:cNvPr id="419" name="Shape 419"/>
          <p:cNvCxnSpPr/>
          <p:nvPr/>
        </p:nvCxnSpPr>
        <p:spPr>
          <a:xfrm>
            <a:off x="1167258" y="2817822"/>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420" name="Shape 420"/>
          <p:cNvCxnSpPr/>
          <p:nvPr/>
        </p:nvCxnSpPr>
        <p:spPr>
          <a:xfrm>
            <a:off x="1180088" y="2433023"/>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421" name="Shape 421"/>
          <p:cNvCxnSpPr/>
          <p:nvPr/>
        </p:nvCxnSpPr>
        <p:spPr>
          <a:xfrm>
            <a:off x="1167258" y="3215450"/>
            <a:ext cx="0" cy="183000"/>
          </a:xfrm>
          <a:prstGeom prst="straightConnector1">
            <a:avLst/>
          </a:prstGeom>
          <a:noFill/>
          <a:ln w="25400" cap="flat" cmpd="sng">
            <a:solidFill>
              <a:srgbClr val="008774"/>
            </a:solidFill>
            <a:prstDash val="solid"/>
            <a:round/>
            <a:headEnd type="none" w="med" len="med"/>
            <a:tailEnd type="stealth" w="lg" len="lg"/>
          </a:ln>
        </p:spPr>
      </p:cxnSp>
      <p:cxnSp>
        <p:nvCxnSpPr>
          <p:cNvPr id="422" name="Shape 422"/>
          <p:cNvCxnSpPr/>
          <p:nvPr/>
        </p:nvCxnSpPr>
        <p:spPr>
          <a:xfrm>
            <a:off x="1834376" y="3215450"/>
            <a:ext cx="0" cy="183000"/>
          </a:xfrm>
          <a:prstGeom prst="straightConnector1">
            <a:avLst/>
          </a:prstGeom>
          <a:noFill/>
          <a:ln w="25400" cap="flat" cmpd="sng">
            <a:solidFill>
              <a:srgbClr val="008774"/>
            </a:solidFill>
            <a:prstDash val="solid"/>
            <a:round/>
            <a:headEnd type="none" w="med" len="med"/>
            <a:tailEnd type="stealth" w="lg" len="lg"/>
          </a:ln>
        </p:spPr>
      </p:cxnSp>
      <p:sp>
        <p:nvSpPr>
          <p:cNvPr id="423" name="Shape 423"/>
          <p:cNvSpPr/>
          <p:nvPr/>
        </p:nvSpPr>
        <p:spPr>
          <a:xfrm>
            <a:off x="4029435" y="1095254"/>
            <a:ext cx="985200" cy="27696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24" name="Shape 424"/>
          <p:cNvSpPr/>
          <p:nvPr/>
        </p:nvSpPr>
        <p:spPr>
          <a:xfrm>
            <a:off x="4028195" y="1719980"/>
            <a:ext cx="985200" cy="276960"/>
          </a:xfrm>
          <a:prstGeom prst="rect">
            <a:avLst/>
          </a:prstGeom>
          <a:solidFill>
            <a:srgbClr val="66A8E5"/>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B</a:t>
            </a:r>
          </a:p>
        </p:txBody>
      </p:sp>
      <p:sp>
        <p:nvSpPr>
          <p:cNvPr id="425" name="Shape 425"/>
          <p:cNvSpPr/>
          <p:nvPr/>
        </p:nvSpPr>
        <p:spPr>
          <a:xfrm>
            <a:off x="3576608" y="1095254"/>
            <a:ext cx="401520" cy="1221120"/>
          </a:xfrm>
          <a:prstGeom prst="rect">
            <a:avLst/>
          </a:prstGeom>
          <a:solidFill>
            <a:srgbClr val="66A8E5"/>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A</a:t>
            </a:r>
          </a:p>
        </p:txBody>
      </p:sp>
      <p:sp>
        <p:nvSpPr>
          <p:cNvPr id="426" name="Shape 426"/>
          <p:cNvSpPr/>
          <p:nvPr/>
        </p:nvSpPr>
        <p:spPr>
          <a:xfrm>
            <a:off x="4026955" y="2029037"/>
            <a:ext cx="546480" cy="287280"/>
          </a:xfrm>
          <a:prstGeom prst="rect">
            <a:avLst/>
          </a:prstGeom>
          <a:solidFill>
            <a:srgbClr val="0000FF"/>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D</a:t>
            </a:r>
          </a:p>
        </p:txBody>
      </p:sp>
      <p:sp>
        <p:nvSpPr>
          <p:cNvPr id="427" name="Shape 427"/>
          <p:cNvSpPr/>
          <p:nvPr/>
        </p:nvSpPr>
        <p:spPr>
          <a:xfrm>
            <a:off x="4614446" y="2027820"/>
            <a:ext cx="399120" cy="287280"/>
          </a:xfrm>
          <a:prstGeom prst="rect">
            <a:avLst/>
          </a:prstGeom>
          <a:solidFill>
            <a:srgbClr val="66A8E5"/>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C</a:t>
            </a:r>
          </a:p>
        </p:txBody>
      </p:sp>
      <p:sp>
        <p:nvSpPr>
          <p:cNvPr id="428" name="Shape 428"/>
          <p:cNvSpPr/>
          <p:nvPr/>
        </p:nvSpPr>
        <p:spPr>
          <a:xfrm>
            <a:off x="4613206" y="1400662"/>
            <a:ext cx="39912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29" name="Shape 429"/>
          <p:cNvSpPr/>
          <p:nvPr/>
        </p:nvSpPr>
        <p:spPr>
          <a:xfrm>
            <a:off x="4025715" y="1401879"/>
            <a:ext cx="54648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30" name="Shape 430"/>
          <p:cNvSpPr/>
          <p:nvPr/>
        </p:nvSpPr>
        <p:spPr>
          <a:xfrm>
            <a:off x="3575367" y="766890"/>
            <a:ext cx="1449600" cy="2964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431" name="Shape 431"/>
          <p:cNvCxnSpPr/>
          <p:nvPr/>
        </p:nvCxnSpPr>
        <p:spPr>
          <a:xfrm>
            <a:off x="4531100" y="1022208"/>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32" name="Shape 432"/>
          <p:cNvCxnSpPr/>
          <p:nvPr/>
        </p:nvCxnSpPr>
        <p:spPr>
          <a:xfrm>
            <a:off x="4839000" y="1330049"/>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33" name="Shape 433"/>
          <p:cNvCxnSpPr/>
          <p:nvPr/>
        </p:nvCxnSpPr>
        <p:spPr>
          <a:xfrm>
            <a:off x="3792138" y="1022209"/>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34" name="Shape 434"/>
          <p:cNvCxnSpPr/>
          <p:nvPr/>
        </p:nvCxnSpPr>
        <p:spPr>
          <a:xfrm flipH="1">
            <a:off x="4531002" y="2161218"/>
            <a:ext cx="146400" cy="10320"/>
          </a:xfrm>
          <a:prstGeom prst="straightConnector1">
            <a:avLst/>
          </a:prstGeom>
          <a:noFill/>
          <a:ln w="25400" cap="flat" cmpd="sng">
            <a:solidFill>
              <a:srgbClr val="008774"/>
            </a:solidFill>
            <a:prstDash val="solid"/>
            <a:round/>
            <a:headEnd type="none" w="med" len="med"/>
            <a:tailEnd type="stealth" w="lg" len="lg"/>
          </a:ln>
        </p:spPr>
      </p:cxnSp>
      <p:cxnSp>
        <p:nvCxnSpPr>
          <p:cNvPr id="435" name="Shape 435"/>
          <p:cNvCxnSpPr/>
          <p:nvPr/>
        </p:nvCxnSpPr>
        <p:spPr>
          <a:xfrm>
            <a:off x="3935825" y="1566060"/>
            <a:ext cx="146400" cy="0"/>
          </a:xfrm>
          <a:prstGeom prst="straightConnector1">
            <a:avLst/>
          </a:prstGeom>
          <a:noFill/>
          <a:ln w="25400" cap="flat" cmpd="sng">
            <a:solidFill>
              <a:srgbClr val="008774"/>
            </a:solidFill>
            <a:prstDash val="solid"/>
            <a:round/>
            <a:headEnd type="none" w="med" len="med"/>
            <a:tailEnd type="stealth" w="lg" len="lg"/>
          </a:ln>
        </p:spPr>
      </p:cxnSp>
      <p:cxnSp>
        <p:nvCxnSpPr>
          <p:cNvPr id="436" name="Shape 436"/>
          <p:cNvCxnSpPr/>
          <p:nvPr/>
        </p:nvCxnSpPr>
        <p:spPr>
          <a:xfrm>
            <a:off x="3925561" y="2140696"/>
            <a:ext cx="146400" cy="0"/>
          </a:xfrm>
          <a:prstGeom prst="straightConnector1">
            <a:avLst/>
          </a:prstGeom>
          <a:noFill/>
          <a:ln w="25400" cap="flat" cmpd="sng">
            <a:solidFill>
              <a:srgbClr val="008774"/>
            </a:solidFill>
            <a:prstDash val="solid"/>
            <a:round/>
            <a:headEnd type="none" w="med" len="med"/>
            <a:tailEnd type="stealth" w="lg" len="lg"/>
          </a:ln>
        </p:spPr>
      </p:cxnSp>
      <p:cxnSp>
        <p:nvCxnSpPr>
          <p:cNvPr id="437" name="Shape 437"/>
          <p:cNvCxnSpPr/>
          <p:nvPr/>
        </p:nvCxnSpPr>
        <p:spPr>
          <a:xfrm>
            <a:off x="4305306" y="1637889"/>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38" name="Shape 438"/>
          <p:cNvCxnSpPr/>
          <p:nvPr/>
        </p:nvCxnSpPr>
        <p:spPr>
          <a:xfrm>
            <a:off x="4315569" y="1330050"/>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39" name="Shape 439"/>
          <p:cNvCxnSpPr/>
          <p:nvPr/>
        </p:nvCxnSpPr>
        <p:spPr>
          <a:xfrm>
            <a:off x="4305306" y="1955992"/>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40" name="Shape 440"/>
          <p:cNvCxnSpPr/>
          <p:nvPr/>
        </p:nvCxnSpPr>
        <p:spPr>
          <a:xfrm>
            <a:off x="4839000" y="1955992"/>
            <a:ext cx="0" cy="146400"/>
          </a:xfrm>
          <a:prstGeom prst="straightConnector1">
            <a:avLst/>
          </a:prstGeom>
          <a:noFill/>
          <a:ln w="25400" cap="flat" cmpd="sng">
            <a:solidFill>
              <a:srgbClr val="008774"/>
            </a:solidFill>
            <a:prstDash val="solid"/>
            <a:round/>
            <a:headEnd type="none" w="med" len="med"/>
            <a:tailEnd type="stealth" w="lg" len="lg"/>
          </a:ln>
        </p:spPr>
      </p:cxnSp>
      <p:sp>
        <p:nvSpPr>
          <p:cNvPr id="441" name="Shape 441"/>
          <p:cNvSpPr/>
          <p:nvPr/>
        </p:nvSpPr>
        <p:spPr>
          <a:xfrm>
            <a:off x="4188040" y="3492670"/>
            <a:ext cx="985200" cy="27696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42" name="Shape 442"/>
          <p:cNvSpPr/>
          <p:nvPr/>
        </p:nvSpPr>
        <p:spPr>
          <a:xfrm>
            <a:off x="4186800" y="4117396"/>
            <a:ext cx="985200" cy="27696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43" name="Shape 443"/>
          <p:cNvSpPr/>
          <p:nvPr/>
        </p:nvSpPr>
        <p:spPr>
          <a:xfrm>
            <a:off x="3735213" y="3492670"/>
            <a:ext cx="401520" cy="122112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44" name="Shape 444"/>
          <p:cNvSpPr/>
          <p:nvPr/>
        </p:nvSpPr>
        <p:spPr>
          <a:xfrm>
            <a:off x="4185560" y="4426453"/>
            <a:ext cx="54648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45" name="Shape 445"/>
          <p:cNvSpPr/>
          <p:nvPr/>
        </p:nvSpPr>
        <p:spPr>
          <a:xfrm>
            <a:off x="4773051" y="4425236"/>
            <a:ext cx="39912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46" name="Shape 446"/>
          <p:cNvSpPr/>
          <p:nvPr/>
        </p:nvSpPr>
        <p:spPr>
          <a:xfrm>
            <a:off x="4771811" y="3798078"/>
            <a:ext cx="39912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47" name="Shape 447"/>
          <p:cNvSpPr/>
          <p:nvPr/>
        </p:nvSpPr>
        <p:spPr>
          <a:xfrm>
            <a:off x="4184320" y="3799295"/>
            <a:ext cx="54648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48" name="Shape 448"/>
          <p:cNvSpPr/>
          <p:nvPr/>
        </p:nvSpPr>
        <p:spPr>
          <a:xfrm>
            <a:off x="3733972" y="3164306"/>
            <a:ext cx="1449600" cy="2964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449" name="Shape 449"/>
          <p:cNvCxnSpPr/>
          <p:nvPr/>
        </p:nvCxnSpPr>
        <p:spPr>
          <a:xfrm>
            <a:off x="4689705" y="3419624"/>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50" name="Shape 450"/>
          <p:cNvCxnSpPr/>
          <p:nvPr/>
        </p:nvCxnSpPr>
        <p:spPr>
          <a:xfrm>
            <a:off x="4997605" y="3727465"/>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51" name="Shape 451"/>
          <p:cNvCxnSpPr/>
          <p:nvPr/>
        </p:nvCxnSpPr>
        <p:spPr>
          <a:xfrm>
            <a:off x="3950743" y="3419625"/>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52" name="Shape 452"/>
          <p:cNvCxnSpPr/>
          <p:nvPr/>
        </p:nvCxnSpPr>
        <p:spPr>
          <a:xfrm flipH="1">
            <a:off x="4689607" y="4558634"/>
            <a:ext cx="146400" cy="10320"/>
          </a:xfrm>
          <a:prstGeom prst="straightConnector1">
            <a:avLst/>
          </a:prstGeom>
          <a:noFill/>
          <a:ln w="25400" cap="flat" cmpd="sng">
            <a:solidFill>
              <a:srgbClr val="008774"/>
            </a:solidFill>
            <a:prstDash val="solid"/>
            <a:round/>
            <a:headEnd type="none" w="med" len="med"/>
            <a:tailEnd type="stealth" w="lg" len="lg"/>
          </a:ln>
        </p:spPr>
      </p:cxnSp>
      <p:cxnSp>
        <p:nvCxnSpPr>
          <p:cNvPr id="453" name="Shape 453"/>
          <p:cNvCxnSpPr/>
          <p:nvPr/>
        </p:nvCxnSpPr>
        <p:spPr>
          <a:xfrm>
            <a:off x="4094430" y="3963476"/>
            <a:ext cx="146400" cy="0"/>
          </a:xfrm>
          <a:prstGeom prst="straightConnector1">
            <a:avLst/>
          </a:prstGeom>
          <a:noFill/>
          <a:ln w="25400" cap="flat" cmpd="sng">
            <a:solidFill>
              <a:srgbClr val="008774"/>
            </a:solidFill>
            <a:prstDash val="solid"/>
            <a:round/>
            <a:headEnd type="none" w="med" len="med"/>
            <a:tailEnd type="stealth" w="lg" len="lg"/>
          </a:ln>
        </p:spPr>
      </p:cxnSp>
      <p:cxnSp>
        <p:nvCxnSpPr>
          <p:cNvPr id="454" name="Shape 454"/>
          <p:cNvCxnSpPr/>
          <p:nvPr/>
        </p:nvCxnSpPr>
        <p:spPr>
          <a:xfrm>
            <a:off x="4084166" y="4538111"/>
            <a:ext cx="146400" cy="0"/>
          </a:xfrm>
          <a:prstGeom prst="straightConnector1">
            <a:avLst/>
          </a:prstGeom>
          <a:noFill/>
          <a:ln w="25400" cap="flat" cmpd="sng">
            <a:solidFill>
              <a:srgbClr val="008774"/>
            </a:solidFill>
            <a:prstDash val="solid"/>
            <a:round/>
            <a:headEnd type="none" w="med" len="med"/>
            <a:tailEnd type="stealth" w="lg" len="lg"/>
          </a:ln>
        </p:spPr>
      </p:cxnSp>
      <p:cxnSp>
        <p:nvCxnSpPr>
          <p:cNvPr id="455" name="Shape 455"/>
          <p:cNvCxnSpPr/>
          <p:nvPr/>
        </p:nvCxnSpPr>
        <p:spPr>
          <a:xfrm>
            <a:off x="4463911" y="4035305"/>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56" name="Shape 456"/>
          <p:cNvCxnSpPr/>
          <p:nvPr/>
        </p:nvCxnSpPr>
        <p:spPr>
          <a:xfrm>
            <a:off x="4474174" y="3727466"/>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57" name="Shape 457"/>
          <p:cNvCxnSpPr/>
          <p:nvPr/>
        </p:nvCxnSpPr>
        <p:spPr>
          <a:xfrm>
            <a:off x="4463911" y="4353407"/>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58" name="Shape 458"/>
          <p:cNvCxnSpPr/>
          <p:nvPr/>
        </p:nvCxnSpPr>
        <p:spPr>
          <a:xfrm>
            <a:off x="4997605" y="4353407"/>
            <a:ext cx="0" cy="146400"/>
          </a:xfrm>
          <a:prstGeom prst="straightConnector1">
            <a:avLst/>
          </a:prstGeom>
          <a:noFill/>
          <a:ln w="25400" cap="flat" cmpd="sng">
            <a:solidFill>
              <a:srgbClr val="008774"/>
            </a:solidFill>
            <a:prstDash val="solid"/>
            <a:round/>
            <a:headEnd type="none" w="med" len="med"/>
            <a:tailEnd type="stealth" w="lg" len="lg"/>
          </a:ln>
        </p:spPr>
      </p:cxnSp>
      <p:sp>
        <p:nvSpPr>
          <p:cNvPr id="459" name="Shape 459"/>
          <p:cNvSpPr/>
          <p:nvPr/>
        </p:nvSpPr>
        <p:spPr>
          <a:xfrm>
            <a:off x="4127012" y="3586938"/>
            <a:ext cx="985200" cy="27696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60" name="Shape 460"/>
          <p:cNvSpPr/>
          <p:nvPr/>
        </p:nvSpPr>
        <p:spPr>
          <a:xfrm>
            <a:off x="4125772" y="4211664"/>
            <a:ext cx="985200" cy="27696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61" name="Shape 461"/>
          <p:cNvSpPr/>
          <p:nvPr/>
        </p:nvSpPr>
        <p:spPr>
          <a:xfrm>
            <a:off x="3674185" y="3586938"/>
            <a:ext cx="401520" cy="122112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62" name="Shape 462"/>
          <p:cNvSpPr/>
          <p:nvPr/>
        </p:nvSpPr>
        <p:spPr>
          <a:xfrm>
            <a:off x="4124532" y="4520721"/>
            <a:ext cx="54648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63" name="Shape 463"/>
          <p:cNvSpPr/>
          <p:nvPr/>
        </p:nvSpPr>
        <p:spPr>
          <a:xfrm>
            <a:off x="4712023" y="4519504"/>
            <a:ext cx="39912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64" name="Shape 464"/>
          <p:cNvSpPr/>
          <p:nvPr/>
        </p:nvSpPr>
        <p:spPr>
          <a:xfrm>
            <a:off x="4710783" y="3892346"/>
            <a:ext cx="39912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65" name="Shape 465"/>
          <p:cNvSpPr/>
          <p:nvPr/>
        </p:nvSpPr>
        <p:spPr>
          <a:xfrm>
            <a:off x="4123292" y="3893563"/>
            <a:ext cx="54648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66" name="Shape 466"/>
          <p:cNvSpPr/>
          <p:nvPr/>
        </p:nvSpPr>
        <p:spPr>
          <a:xfrm>
            <a:off x="3672944" y="3258574"/>
            <a:ext cx="1449600" cy="2964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467" name="Shape 467"/>
          <p:cNvCxnSpPr/>
          <p:nvPr/>
        </p:nvCxnSpPr>
        <p:spPr>
          <a:xfrm>
            <a:off x="4628677" y="3513892"/>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68" name="Shape 468"/>
          <p:cNvCxnSpPr/>
          <p:nvPr/>
        </p:nvCxnSpPr>
        <p:spPr>
          <a:xfrm>
            <a:off x="4936577" y="3821733"/>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69" name="Shape 469"/>
          <p:cNvCxnSpPr/>
          <p:nvPr/>
        </p:nvCxnSpPr>
        <p:spPr>
          <a:xfrm>
            <a:off x="3889715" y="3513893"/>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70" name="Shape 470"/>
          <p:cNvCxnSpPr/>
          <p:nvPr/>
        </p:nvCxnSpPr>
        <p:spPr>
          <a:xfrm flipH="1">
            <a:off x="4628579" y="4652902"/>
            <a:ext cx="146400" cy="10320"/>
          </a:xfrm>
          <a:prstGeom prst="straightConnector1">
            <a:avLst/>
          </a:prstGeom>
          <a:noFill/>
          <a:ln w="25400" cap="flat" cmpd="sng">
            <a:solidFill>
              <a:srgbClr val="008774"/>
            </a:solidFill>
            <a:prstDash val="solid"/>
            <a:round/>
            <a:headEnd type="none" w="med" len="med"/>
            <a:tailEnd type="stealth" w="lg" len="lg"/>
          </a:ln>
        </p:spPr>
      </p:cxnSp>
      <p:cxnSp>
        <p:nvCxnSpPr>
          <p:cNvPr id="471" name="Shape 471"/>
          <p:cNvCxnSpPr/>
          <p:nvPr/>
        </p:nvCxnSpPr>
        <p:spPr>
          <a:xfrm>
            <a:off x="4033402" y="4057744"/>
            <a:ext cx="146400" cy="0"/>
          </a:xfrm>
          <a:prstGeom prst="straightConnector1">
            <a:avLst/>
          </a:prstGeom>
          <a:noFill/>
          <a:ln w="25400" cap="flat" cmpd="sng">
            <a:solidFill>
              <a:srgbClr val="008774"/>
            </a:solidFill>
            <a:prstDash val="solid"/>
            <a:round/>
            <a:headEnd type="none" w="med" len="med"/>
            <a:tailEnd type="stealth" w="lg" len="lg"/>
          </a:ln>
        </p:spPr>
      </p:cxnSp>
      <p:cxnSp>
        <p:nvCxnSpPr>
          <p:cNvPr id="472" name="Shape 472"/>
          <p:cNvCxnSpPr/>
          <p:nvPr/>
        </p:nvCxnSpPr>
        <p:spPr>
          <a:xfrm>
            <a:off x="4023138" y="4632379"/>
            <a:ext cx="146400" cy="0"/>
          </a:xfrm>
          <a:prstGeom prst="straightConnector1">
            <a:avLst/>
          </a:prstGeom>
          <a:noFill/>
          <a:ln w="25400" cap="flat" cmpd="sng">
            <a:solidFill>
              <a:srgbClr val="008774"/>
            </a:solidFill>
            <a:prstDash val="solid"/>
            <a:round/>
            <a:headEnd type="none" w="med" len="med"/>
            <a:tailEnd type="stealth" w="lg" len="lg"/>
          </a:ln>
        </p:spPr>
      </p:cxnSp>
      <p:cxnSp>
        <p:nvCxnSpPr>
          <p:cNvPr id="473" name="Shape 473"/>
          <p:cNvCxnSpPr/>
          <p:nvPr/>
        </p:nvCxnSpPr>
        <p:spPr>
          <a:xfrm>
            <a:off x="4402883" y="4129573"/>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74" name="Shape 474"/>
          <p:cNvCxnSpPr/>
          <p:nvPr/>
        </p:nvCxnSpPr>
        <p:spPr>
          <a:xfrm>
            <a:off x="4413146" y="3821734"/>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75" name="Shape 475"/>
          <p:cNvCxnSpPr/>
          <p:nvPr/>
        </p:nvCxnSpPr>
        <p:spPr>
          <a:xfrm>
            <a:off x="4402883" y="4447675"/>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76" name="Shape 476"/>
          <p:cNvCxnSpPr/>
          <p:nvPr/>
        </p:nvCxnSpPr>
        <p:spPr>
          <a:xfrm>
            <a:off x="4936577" y="4447675"/>
            <a:ext cx="0" cy="146400"/>
          </a:xfrm>
          <a:prstGeom prst="straightConnector1">
            <a:avLst/>
          </a:prstGeom>
          <a:noFill/>
          <a:ln w="25400" cap="flat" cmpd="sng">
            <a:solidFill>
              <a:srgbClr val="008774"/>
            </a:solidFill>
            <a:prstDash val="solid"/>
            <a:round/>
            <a:headEnd type="none" w="med" len="med"/>
            <a:tailEnd type="stealth" w="lg" len="lg"/>
          </a:ln>
        </p:spPr>
      </p:cxnSp>
      <p:sp>
        <p:nvSpPr>
          <p:cNvPr id="477" name="Shape 477"/>
          <p:cNvSpPr/>
          <p:nvPr/>
        </p:nvSpPr>
        <p:spPr>
          <a:xfrm>
            <a:off x="4029435" y="3708614"/>
            <a:ext cx="985200" cy="27696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78" name="Shape 478"/>
          <p:cNvSpPr/>
          <p:nvPr/>
        </p:nvSpPr>
        <p:spPr>
          <a:xfrm>
            <a:off x="4028195" y="4333340"/>
            <a:ext cx="985200" cy="27696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79" name="Shape 479"/>
          <p:cNvSpPr/>
          <p:nvPr/>
        </p:nvSpPr>
        <p:spPr>
          <a:xfrm>
            <a:off x="3576608" y="3708614"/>
            <a:ext cx="401520" cy="1221120"/>
          </a:xfrm>
          <a:prstGeom prst="rect">
            <a:avLst/>
          </a:prstGeom>
          <a:solidFill>
            <a:srgbClr val="FF0000"/>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r>
              <a:rPr lang="en" sz="1800">
                <a:solidFill>
                  <a:srgbClr val="FFFFFF"/>
                </a:solidFill>
                <a:latin typeface="Arial"/>
                <a:ea typeface="Arial"/>
                <a:cs typeface="Arial"/>
                <a:sym typeface="Arial"/>
              </a:rPr>
              <a:t>A</a:t>
            </a:r>
          </a:p>
        </p:txBody>
      </p:sp>
      <p:sp>
        <p:nvSpPr>
          <p:cNvPr id="480" name="Shape 480"/>
          <p:cNvSpPr/>
          <p:nvPr/>
        </p:nvSpPr>
        <p:spPr>
          <a:xfrm>
            <a:off x="4026955" y="4642397"/>
            <a:ext cx="54648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81" name="Shape 481"/>
          <p:cNvSpPr/>
          <p:nvPr/>
        </p:nvSpPr>
        <p:spPr>
          <a:xfrm>
            <a:off x="4614446" y="4641180"/>
            <a:ext cx="39912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82" name="Shape 482"/>
          <p:cNvSpPr/>
          <p:nvPr/>
        </p:nvSpPr>
        <p:spPr>
          <a:xfrm>
            <a:off x="4613206" y="4014022"/>
            <a:ext cx="39912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83" name="Shape 483"/>
          <p:cNvSpPr/>
          <p:nvPr/>
        </p:nvSpPr>
        <p:spPr>
          <a:xfrm>
            <a:off x="4025715" y="4015239"/>
            <a:ext cx="546480" cy="28728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84" name="Shape 484"/>
          <p:cNvSpPr/>
          <p:nvPr/>
        </p:nvSpPr>
        <p:spPr>
          <a:xfrm>
            <a:off x="3575367" y="3380250"/>
            <a:ext cx="1449600" cy="2964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cxnSp>
        <p:nvCxnSpPr>
          <p:cNvPr id="485" name="Shape 485"/>
          <p:cNvCxnSpPr/>
          <p:nvPr/>
        </p:nvCxnSpPr>
        <p:spPr>
          <a:xfrm>
            <a:off x="4531100" y="3635568"/>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86" name="Shape 486"/>
          <p:cNvCxnSpPr/>
          <p:nvPr/>
        </p:nvCxnSpPr>
        <p:spPr>
          <a:xfrm>
            <a:off x="4839000" y="3943409"/>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87" name="Shape 487"/>
          <p:cNvCxnSpPr/>
          <p:nvPr/>
        </p:nvCxnSpPr>
        <p:spPr>
          <a:xfrm>
            <a:off x="3792138" y="3635569"/>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88" name="Shape 488"/>
          <p:cNvCxnSpPr/>
          <p:nvPr/>
        </p:nvCxnSpPr>
        <p:spPr>
          <a:xfrm flipH="1">
            <a:off x="4531002" y="4774578"/>
            <a:ext cx="146400" cy="10320"/>
          </a:xfrm>
          <a:prstGeom prst="straightConnector1">
            <a:avLst/>
          </a:prstGeom>
          <a:noFill/>
          <a:ln w="25400" cap="flat" cmpd="sng">
            <a:solidFill>
              <a:srgbClr val="008774"/>
            </a:solidFill>
            <a:prstDash val="solid"/>
            <a:round/>
            <a:headEnd type="none" w="med" len="med"/>
            <a:tailEnd type="stealth" w="lg" len="lg"/>
          </a:ln>
        </p:spPr>
      </p:cxnSp>
      <p:cxnSp>
        <p:nvCxnSpPr>
          <p:cNvPr id="489" name="Shape 489"/>
          <p:cNvCxnSpPr/>
          <p:nvPr/>
        </p:nvCxnSpPr>
        <p:spPr>
          <a:xfrm>
            <a:off x="3935825" y="4179420"/>
            <a:ext cx="146400" cy="0"/>
          </a:xfrm>
          <a:prstGeom prst="straightConnector1">
            <a:avLst/>
          </a:prstGeom>
          <a:noFill/>
          <a:ln w="25400" cap="flat" cmpd="sng">
            <a:solidFill>
              <a:srgbClr val="008774"/>
            </a:solidFill>
            <a:prstDash val="solid"/>
            <a:round/>
            <a:headEnd type="none" w="med" len="med"/>
            <a:tailEnd type="stealth" w="lg" len="lg"/>
          </a:ln>
        </p:spPr>
      </p:cxnSp>
      <p:cxnSp>
        <p:nvCxnSpPr>
          <p:cNvPr id="490" name="Shape 490"/>
          <p:cNvCxnSpPr/>
          <p:nvPr/>
        </p:nvCxnSpPr>
        <p:spPr>
          <a:xfrm>
            <a:off x="3925561" y="4754055"/>
            <a:ext cx="146400" cy="0"/>
          </a:xfrm>
          <a:prstGeom prst="straightConnector1">
            <a:avLst/>
          </a:prstGeom>
          <a:noFill/>
          <a:ln w="25400" cap="flat" cmpd="sng">
            <a:solidFill>
              <a:srgbClr val="008774"/>
            </a:solidFill>
            <a:prstDash val="solid"/>
            <a:round/>
            <a:headEnd type="none" w="med" len="med"/>
            <a:tailEnd type="stealth" w="lg" len="lg"/>
          </a:ln>
        </p:spPr>
      </p:cxnSp>
      <p:cxnSp>
        <p:nvCxnSpPr>
          <p:cNvPr id="491" name="Shape 491"/>
          <p:cNvCxnSpPr/>
          <p:nvPr/>
        </p:nvCxnSpPr>
        <p:spPr>
          <a:xfrm>
            <a:off x="4305306" y="4251249"/>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92" name="Shape 492"/>
          <p:cNvCxnSpPr/>
          <p:nvPr/>
        </p:nvCxnSpPr>
        <p:spPr>
          <a:xfrm>
            <a:off x="4315569" y="3943410"/>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93" name="Shape 493"/>
          <p:cNvCxnSpPr/>
          <p:nvPr/>
        </p:nvCxnSpPr>
        <p:spPr>
          <a:xfrm>
            <a:off x="4305306" y="4569351"/>
            <a:ext cx="0" cy="146400"/>
          </a:xfrm>
          <a:prstGeom prst="straightConnector1">
            <a:avLst/>
          </a:prstGeom>
          <a:noFill/>
          <a:ln w="25400" cap="flat" cmpd="sng">
            <a:solidFill>
              <a:srgbClr val="008774"/>
            </a:solidFill>
            <a:prstDash val="solid"/>
            <a:round/>
            <a:headEnd type="none" w="med" len="med"/>
            <a:tailEnd type="stealth" w="lg" len="lg"/>
          </a:ln>
        </p:spPr>
      </p:cxnSp>
      <p:cxnSp>
        <p:nvCxnSpPr>
          <p:cNvPr id="494" name="Shape 494"/>
          <p:cNvCxnSpPr/>
          <p:nvPr/>
        </p:nvCxnSpPr>
        <p:spPr>
          <a:xfrm>
            <a:off x="4839000" y="4569351"/>
            <a:ext cx="0" cy="146400"/>
          </a:xfrm>
          <a:prstGeom prst="straightConnector1">
            <a:avLst/>
          </a:prstGeom>
          <a:noFill/>
          <a:ln w="25400" cap="flat" cmpd="sng">
            <a:solidFill>
              <a:srgbClr val="008774"/>
            </a:solidFill>
            <a:prstDash val="solid"/>
            <a:round/>
            <a:headEnd type="none" w="med" len="med"/>
            <a:tailEnd type="stealth" w="lg" len="lg"/>
          </a:ln>
        </p:spPr>
      </p:cxnSp>
      <p:grpSp>
        <p:nvGrpSpPr>
          <p:cNvPr id="495" name="Shape 495"/>
          <p:cNvGrpSpPr/>
          <p:nvPr/>
        </p:nvGrpSpPr>
        <p:grpSpPr>
          <a:xfrm>
            <a:off x="5491580" y="228398"/>
            <a:ext cx="3590795" cy="2640300"/>
            <a:chOff x="5491580" y="146174"/>
            <a:chExt cx="3590795" cy="2640300"/>
          </a:xfrm>
        </p:grpSpPr>
        <p:sp>
          <p:nvSpPr>
            <p:cNvPr id="496" name="Shape 496"/>
            <p:cNvSpPr/>
            <p:nvPr/>
          </p:nvSpPr>
          <p:spPr>
            <a:xfrm>
              <a:off x="5491580" y="146174"/>
              <a:ext cx="3554700" cy="2640300"/>
            </a:xfrm>
            <a:prstGeom prst="roundRect">
              <a:avLst>
                <a:gd name="adj" fmla="val 16667"/>
              </a:avLst>
            </a:prstGeom>
            <a:solidFill>
              <a:srgbClr val="FFF2CC"/>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97" name="Shape 497"/>
            <p:cNvSpPr txBox="1"/>
            <p:nvPr/>
          </p:nvSpPr>
          <p:spPr>
            <a:xfrm>
              <a:off x="5527975" y="264933"/>
              <a:ext cx="3554400" cy="24006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a:solidFill>
                    <a:srgbClr val="000000"/>
                  </a:solidFill>
                  <a:latin typeface="Arial"/>
                  <a:ea typeface="Arial"/>
                  <a:cs typeface="Arial"/>
                  <a:sym typeface="Arial"/>
                </a:rPr>
                <a:t>Poor definition or maintenance of module boundaries can allow dependent modules (A, B, C) to write code relying on </a:t>
              </a:r>
              <a:r>
                <a:rPr lang="en" sz="1000" u="sng">
                  <a:solidFill>
                    <a:srgbClr val="000000"/>
                  </a:solidFill>
                  <a:latin typeface="Arial"/>
                  <a:ea typeface="Arial"/>
                  <a:cs typeface="Arial"/>
                  <a:sym typeface="Arial"/>
                </a:rPr>
                <a:t>implementation details</a:t>
              </a:r>
              <a:r>
                <a:rPr lang="en" sz="1000">
                  <a:solidFill>
                    <a:srgbClr val="000000"/>
                  </a:solidFill>
                  <a:latin typeface="Arial"/>
                  <a:ea typeface="Arial"/>
                  <a:cs typeface="Arial"/>
                  <a:sym typeface="Arial"/>
                </a:rPr>
                <a:t> of other modules (D). Thus, changes in one module (D) can force (unnecessary) code changes and testing in dependent modules (A, B, C). Also, a small individual module change forces the overhead of a full release – it cannot be tested released independently. Finally, implementation technology (e.g. java) for one module cannot be changed to another (e.g. node.js) because all modules are deployed and run together. </a:t>
              </a:r>
            </a:p>
            <a:p>
              <a:pPr marL="0" marR="0" lvl="0" indent="0" algn="l" rtl="0">
                <a:spcBef>
                  <a:spcPts val="0"/>
                </a:spcBef>
                <a:buNone/>
              </a:pPr>
              <a:endParaRPr sz="1000">
                <a:solidFill>
                  <a:srgbClr val="000000"/>
                </a:solidFill>
                <a:latin typeface="Arial"/>
                <a:ea typeface="Arial"/>
                <a:cs typeface="Arial"/>
                <a:sym typeface="Arial"/>
              </a:endParaRPr>
            </a:p>
            <a:p>
              <a:pPr marL="0" marR="0" lvl="0" indent="0" algn="l" rtl="0">
                <a:spcBef>
                  <a:spcPts val="0"/>
                </a:spcBef>
                <a:buSzPct val="25000"/>
                <a:buNone/>
              </a:pPr>
              <a:r>
                <a:rPr lang="en" sz="1000">
                  <a:solidFill>
                    <a:srgbClr val="000000"/>
                  </a:solidFill>
                  <a:latin typeface="Arial"/>
                  <a:ea typeface="Arial"/>
                  <a:cs typeface="Arial"/>
                  <a:sym typeface="Arial"/>
                </a:rPr>
                <a:t>Thus, each product release where multiple modules are undergoing enhancement may result in significant amplification of overhead work to synchronize changes, thereby slowing down releases. </a:t>
              </a:r>
            </a:p>
          </p:txBody>
        </p:sp>
      </p:grpSp>
      <p:sp>
        <p:nvSpPr>
          <p:cNvPr id="498" name="Shape 498"/>
          <p:cNvSpPr/>
          <p:nvPr/>
        </p:nvSpPr>
        <p:spPr>
          <a:xfrm>
            <a:off x="271552" y="3969245"/>
            <a:ext cx="498900" cy="359100"/>
          </a:xfrm>
          <a:prstGeom prst="rect">
            <a:avLst/>
          </a:prstGeom>
          <a:solidFill>
            <a:srgbClr val="999999"/>
          </a:solidFill>
          <a:ln w="9525" cap="flat" cmpd="sng">
            <a:solidFill>
              <a:srgbClr val="008774"/>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499" name="Shape 499"/>
          <p:cNvSpPr txBox="1"/>
          <p:nvPr/>
        </p:nvSpPr>
        <p:spPr>
          <a:xfrm>
            <a:off x="950263" y="3964971"/>
            <a:ext cx="9417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800">
                <a:solidFill>
                  <a:srgbClr val="000000"/>
                </a:solidFill>
                <a:latin typeface="Arial"/>
                <a:ea typeface="Arial"/>
                <a:cs typeface="Arial"/>
                <a:sym typeface="Arial"/>
              </a:rPr>
              <a:t>Module</a:t>
            </a:r>
          </a:p>
        </p:txBody>
      </p:sp>
      <p:cxnSp>
        <p:nvCxnSpPr>
          <p:cNvPr id="500" name="Shape 500"/>
          <p:cNvCxnSpPr/>
          <p:nvPr/>
        </p:nvCxnSpPr>
        <p:spPr>
          <a:xfrm>
            <a:off x="424669" y="4567133"/>
            <a:ext cx="183000" cy="0"/>
          </a:xfrm>
          <a:prstGeom prst="straightConnector1">
            <a:avLst/>
          </a:prstGeom>
          <a:noFill/>
          <a:ln w="25400" cap="flat" cmpd="sng">
            <a:solidFill>
              <a:srgbClr val="008774"/>
            </a:solidFill>
            <a:prstDash val="solid"/>
            <a:round/>
            <a:headEnd type="none" w="med" len="med"/>
            <a:tailEnd type="stealth" w="lg" len="lg"/>
          </a:ln>
        </p:spPr>
      </p:cxnSp>
      <p:sp>
        <p:nvSpPr>
          <p:cNvPr id="501" name="Shape 501"/>
          <p:cNvSpPr txBox="1"/>
          <p:nvPr/>
        </p:nvSpPr>
        <p:spPr>
          <a:xfrm>
            <a:off x="956468" y="4364040"/>
            <a:ext cx="14808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800">
                <a:solidFill>
                  <a:srgbClr val="000000"/>
                </a:solidFill>
                <a:latin typeface="Arial"/>
                <a:ea typeface="Arial"/>
                <a:cs typeface="Arial"/>
                <a:sym typeface="Arial"/>
              </a:rPr>
              <a:t>Dependency</a:t>
            </a:r>
          </a:p>
        </p:txBody>
      </p:sp>
      <p:grpSp>
        <p:nvGrpSpPr>
          <p:cNvPr id="502" name="Shape 502"/>
          <p:cNvGrpSpPr/>
          <p:nvPr/>
        </p:nvGrpSpPr>
        <p:grpSpPr>
          <a:xfrm>
            <a:off x="5500564" y="3170149"/>
            <a:ext cx="3536100" cy="1608000"/>
            <a:chOff x="5500564" y="3206693"/>
            <a:chExt cx="3536100" cy="1608000"/>
          </a:xfrm>
        </p:grpSpPr>
        <p:sp>
          <p:nvSpPr>
            <p:cNvPr id="503" name="Shape 503"/>
            <p:cNvSpPr/>
            <p:nvPr/>
          </p:nvSpPr>
          <p:spPr>
            <a:xfrm>
              <a:off x="5500564" y="3206693"/>
              <a:ext cx="3536100" cy="1608000"/>
            </a:xfrm>
            <a:prstGeom prst="roundRect">
              <a:avLst>
                <a:gd name="adj" fmla="val 16667"/>
              </a:avLst>
            </a:prstGeom>
            <a:solidFill>
              <a:srgbClr val="FFF2CC"/>
            </a:solidFill>
            <a:ln w="9525" cap="flat" cmpd="sng">
              <a:solidFill>
                <a:srgbClr val="000000"/>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
          <p:nvSpPr>
            <p:cNvPr id="504" name="Shape 504"/>
            <p:cNvSpPr txBox="1"/>
            <p:nvPr/>
          </p:nvSpPr>
          <p:spPr>
            <a:xfrm>
              <a:off x="5536028" y="3236183"/>
              <a:ext cx="3484200" cy="1477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 sz="1000">
                  <a:solidFill>
                    <a:srgbClr val="000000"/>
                  </a:solidFill>
                  <a:latin typeface="Arial"/>
                  <a:ea typeface="Arial"/>
                  <a:cs typeface="Arial"/>
                  <a:sym typeface="Arial"/>
                </a:rPr>
                <a:t>Increased usage of a particular module (A) of a monolithic application forces the entire app (with all modules) to be replicated to handle additional load. This results in unnecessary replication of modules with low load leading to unnecessary resource consumption (e.g. memory). </a:t>
              </a:r>
            </a:p>
            <a:p>
              <a:pPr marL="0" marR="0" lvl="0" indent="0" algn="l" rtl="0">
                <a:spcBef>
                  <a:spcPts val="0"/>
                </a:spcBef>
                <a:buNone/>
              </a:pPr>
              <a:endParaRPr sz="1000">
                <a:solidFill>
                  <a:srgbClr val="000000"/>
                </a:solidFill>
                <a:latin typeface="Arial"/>
                <a:ea typeface="Arial"/>
                <a:cs typeface="Arial"/>
                <a:sym typeface="Arial"/>
              </a:endParaRPr>
            </a:p>
            <a:p>
              <a:pPr marL="0" marR="0" lvl="0" indent="0" algn="l" rtl="0">
                <a:spcBef>
                  <a:spcPts val="0"/>
                </a:spcBef>
                <a:buSzPct val="25000"/>
                <a:buNone/>
              </a:pPr>
              <a:r>
                <a:rPr lang="en" sz="1000">
                  <a:solidFill>
                    <a:srgbClr val="000000"/>
                  </a:solidFill>
                  <a:latin typeface="Arial"/>
                  <a:ea typeface="Arial"/>
                  <a:cs typeface="Arial"/>
                  <a:sym typeface="Arial"/>
                </a:rPr>
                <a:t>Also, failure in one module can result in the entire application becoming unavailable since all modules run together.</a:t>
              </a:r>
            </a:p>
          </p:txBody>
        </p:sp>
      </p:grpSp>
      <p:sp>
        <p:nvSpPr>
          <p:cNvPr id="505" name="Shape 505"/>
          <p:cNvSpPr/>
          <p:nvPr/>
        </p:nvSpPr>
        <p:spPr>
          <a:xfrm>
            <a:off x="2382425" y="2634732"/>
            <a:ext cx="678600" cy="484500"/>
          </a:xfrm>
          <a:prstGeom prst="rightArrow">
            <a:avLst>
              <a:gd name="adj1" fmla="val 50000"/>
              <a:gd name="adj2" fmla="val 50000"/>
            </a:avLst>
          </a:prstGeom>
          <a:solidFill>
            <a:srgbClr val="1155CC"/>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endParaRPr>
          </a:p>
        </p:txBody>
      </p:sp>
      <p:sp>
        <p:nvSpPr>
          <p:cNvPr id="506" name="Shape 506"/>
          <p:cNvSpPr txBox="1"/>
          <p:nvPr/>
        </p:nvSpPr>
        <p:spPr>
          <a:xfrm>
            <a:off x="3472131" y="2484955"/>
            <a:ext cx="543600" cy="338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800">
                <a:solidFill>
                  <a:srgbClr val="000000"/>
                </a:solidFill>
                <a:latin typeface="Arial"/>
                <a:ea typeface="Arial"/>
                <a:cs typeface="Arial"/>
                <a:sym typeface="Arial"/>
              </a:rPr>
              <a:t>Original</a:t>
            </a:r>
          </a:p>
          <a:p>
            <a:pPr marL="0" marR="0" lvl="0" indent="0" algn="ctr" rtl="0">
              <a:spcBef>
                <a:spcPts val="0"/>
              </a:spcBef>
              <a:buSzPct val="25000"/>
              <a:buNone/>
            </a:pPr>
            <a:r>
              <a:rPr lang="en" sz="800">
                <a:solidFill>
                  <a:srgbClr val="000000"/>
                </a:solidFill>
                <a:latin typeface="Arial"/>
                <a:ea typeface="Arial"/>
                <a:cs typeface="Arial"/>
                <a:sym typeface="Arial"/>
              </a:rPr>
              <a:t>change</a:t>
            </a:r>
          </a:p>
        </p:txBody>
      </p:sp>
      <p:cxnSp>
        <p:nvCxnSpPr>
          <p:cNvPr id="507" name="Shape 507"/>
          <p:cNvCxnSpPr>
            <a:stCxn id="426" idx="2"/>
            <a:endCxn id="506" idx="0"/>
          </p:cNvCxnSpPr>
          <p:nvPr/>
        </p:nvCxnSpPr>
        <p:spPr>
          <a:xfrm flipH="1">
            <a:off x="3743995" y="2316317"/>
            <a:ext cx="556200" cy="168600"/>
          </a:xfrm>
          <a:prstGeom prst="straightConnector1">
            <a:avLst/>
          </a:prstGeom>
          <a:noFill/>
          <a:ln w="12700" cap="flat" cmpd="sng">
            <a:solidFill>
              <a:srgbClr val="000000"/>
            </a:solidFill>
            <a:prstDash val="solid"/>
            <a:round/>
            <a:headEnd type="triangle" w="lg" len="lg"/>
            <a:tailEnd type="none" w="med" len="med"/>
          </a:ln>
        </p:spPr>
      </p:cxnSp>
      <p:sp>
        <p:nvSpPr>
          <p:cNvPr id="508" name="Shape 508"/>
          <p:cNvSpPr txBox="1"/>
          <p:nvPr/>
        </p:nvSpPr>
        <p:spPr>
          <a:xfrm>
            <a:off x="4543944" y="2445502"/>
            <a:ext cx="897600" cy="461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800">
                <a:solidFill>
                  <a:srgbClr val="000000"/>
                </a:solidFill>
                <a:latin typeface="Arial"/>
                <a:ea typeface="Arial"/>
                <a:cs typeface="Arial"/>
                <a:sym typeface="Arial"/>
              </a:rPr>
              <a:t>Overhead </a:t>
            </a:r>
          </a:p>
          <a:p>
            <a:pPr marL="0" marR="0" lvl="0" indent="0" algn="ctr" rtl="0">
              <a:spcBef>
                <a:spcPts val="0"/>
              </a:spcBef>
              <a:buSzPct val="25000"/>
              <a:buNone/>
            </a:pPr>
            <a:r>
              <a:rPr lang="en" sz="800">
                <a:solidFill>
                  <a:srgbClr val="000000"/>
                </a:solidFill>
                <a:latin typeface="Arial"/>
                <a:ea typeface="Arial"/>
                <a:cs typeface="Arial"/>
                <a:sym typeface="Arial"/>
              </a:rPr>
              <a:t>synchronization </a:t>
            </a:r>
          </a:p>
          <a:p>
            <a:pPr marL="0" marR="0" lvl="0" indent="0" algn="ctr" rtl="0">
              <a:spcBef>
                <a:spcPts val="0"/>
              </a:spcBef>
              <a:buSzPct val="25000"/>
              <a:buNone/>
            </a:pPr>
            <a:r>
              <a:rPr lang="en" sz="800">
                <a:solidFill>
                  <a:srgbClr val="000000"/>
                </a:solidFill>
                <a:latin typeface="Arial"/>
                <a:ea typeface="Arial"/>
                <a:cs typeface="Arial"/>
                <a:sym typeface="Arial"/>
              </a:rPr>
              <a:t>work</a:t>
            </a:r>
          </a:p>
        </p:txBody>
      </p:sp>
      <p:cxnSp>
        <p:nvCxnSpPr>
          <p:cNvPr id="509" name="Shape 509"/>
          <p:cNvCxnSpPr>
            <a:stCxn id="427" idx="2"/>
            <a:endCxn id="508" idx="0"/>
          </p:cNvCxnSpPr>
          <p:nvPr/>
        </p:nvCxnSpPr>
        <p:spPr>
          <a:xfrm>
            <a:off x="4814006" y="2315100"/>
            <a:ext cx="178800" cy="130500"/>
          </a:xfrm>
          <a:prstGeom prst="straightConnector1">
            <a:avLst/>
          </a:prstGeom>
          <a:noFill/>
          <a:ln w="12700" cap="flat" cmpd="sng">
            <a:solidFill>
              <a:srgbClr val="000000"/>
            </a:solidFill>
            <a:prstDash val="solid"/>
            <a:round/>
            <a:headEnd type="triangle" w="lg" len="lg"/>
            <a:tailEnd type="none" w="med" len="med"/>
          </a:ln>
        </p:spPr>
      </p:cxnSp>
      <p:sp>
        <p:nvSpPr>
          <p:cNvPr id="510" name="Shape 510"/>
          <p:cNvSpPr txBox="1"/>
          <p:nvPr/>
        </p:nvSpPr>
        <p:spPr>
          <a:xfrm rot="-5400000">
            <a:off x="2743155" y="1369812"/>
            <a:ext cx="1151100" cy="461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1200" b="1">
                <a:solidFill>
                  <a:srgbClr val="000000"/>
                </a:solidFill>
                <a:latin typeface="Arial"/>
                <a:ea typeface="Arial"/>
                <a:cs typeface="Arial"/>
                <a:sym typeface="Arial"/>
              </a:rPr>
              <a:t>Development </a:t>
            </a:r>
          </a:p>
          <a:p>
            <a:pPr marL="0" marR="0" lvl="0" indent="0" algn="ctr" rtl="0">
              <a:spcBef>
                <a:spcPts val="0"/>
              </a:spcBef>
              <a:buSzPct val="25000"/>
              <a:buNone/>
            </a:pPr>
            <a:r>
              <a:rPr lang="en" sz="1200" b="1">
                <a:solidFill>
                  <a:srgbClr val="000000"/>
                </a:solidFill>
                <a:latin typeface="Arial"/>
                <a:ea typeface="Arial"/>
                <a:cs typeface="Arial"/>
                <a:sym typeface="Arial"/>
              </a:rPr>
              <a:t>Friction</a:t>
            </a:r>
          </a:p>
        </p:txBody>
      </p:sp>
      <p:sp>
        <p:nvSpPr>
          <p:cNvPr id="511" name="Shape 511"/>
          <p:cNvSpPr txBox="1"/>
          <p:nvPr/>
        </p:nvSpPr>
        <p:spPr>
          <a:xfrm rot="-5400000">
            <a:off x="2743263" y="3998146"/>
            <a:ext cx="1065300" cy="4617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 sz="1200" b="1">
                <a:solidFill>
                  <a:srgbClr val="000000"/>
                </a:solidFill>
                <a:latin typeface="Arial"/>
                <a:ea typeface="Arial"/>
                <a:cs typeface="Arial"/>
                <a:sym typeface="Arial"/>
              </a:rPr>
              <a:t>Deployment </a:t>
            </a:r>
          </a:p>
          <a:p>
            <a:pPr marL="0" marR="0" lvl="0" indent="0" algn="ctr" rtl="0">
              <a:spcBef>
                <a:spcPts val="0"/>
              </a:spcBef>
              <a:buSzPct val="25000"/>
              <a:buNone/>
            </a:pPr>
            <a:r>
              <a:rPr lang="en" sz="1200" b="1">
                <a:solidFill>
                  <a:srgbClr val="000000"/>
                </a:solidFill>
                <a:latin typeface="Arial"/>
                <a:ea typeface="Arial"/>
                <a:cs typeface="Arial"/>
                <a:sym typeface="Arial"/>
              </a:rPr>
              <a:t>Friction</a:t>
            </a:r>
          </a:p>
        </p:txBody>
      </p:sp>
      <p:cxnSp>
        <p:nvCxnSpPr>
          <p:cNvPr id="512" name="Shape 512"/>
          <p:cNvCxnSpPr>
            <a:stCxn id="497" idx="1"/>
            <a:endCxn id="428" idx="3"/>
          </p:cNvCxnSpPr>
          <p:nvPr/>
        </p:nvCxnSpPr>
        <p:spPr>
          <a:xfrm rot="10800000">
            <a:off x="5012275" y="1544157"/>
            <a:ext cx="515700" cy="3300"/>
          </a:xfrm>
          <a:prstGeom prst="straightConnector1">
            <a:avLst/>
          </a:prstGeom>
          <a:noFill/>
          <a:ln w="12700" cap="flat" cmpd="sng">
            <a:solidFill>
              <a:srgbClr val="000000"/>
            </a:solidFill>
            <a:prstDash val="solid"/>
            <a:round/>
            <a:headEnd type="none" w="med" len="med"/>
            <a:tailEnd type="none" w="med" len="med"/>
          </a:ln>
        </p:spPr>
      </p:cxnSp>
      <p:cxnSp>
        <p:nvCxnSpPr>
          <p:cNvPr id="513" name="Shape 513"/>
          <p:cNvCxnSpPr>
            <a:stCxn id="504" idx="1"/>
            <a:endCxn id="446" idx="3"/>
          </p:cNvCxnSpPr>
          <p:nvPr/>
        </p:nvCxnSpPr>
        <p:spPr>
          <a:xfrm flipH="1">
            <a:off x="5170928" y="3938239"/>
            <a:ext cx="365100" cy="3600"/>
          </a:xfrm>
          <a:prstGeom prst="straightConnector1">
            <a:avLst/>
          </a:prstGeom>
          <a:noFill/>
          <a:ln w="12700" cap="flat" cmpd="sng">
            <a:solidFill>
              <a:srgbClr val="000000"/>
            </a:solidFill>
            <a:prstDash val="solid"/>
            <a:round/>
            <a:headEnd type="none" w="med" len="med"/>
            <a:tailEnd type="none" w="med" len="med"/>
          </a:ln>
        </p:spPr>
      </p:cxnSp>
    </p:spTree>
    <p:extLst>
      <p:ext uri="{BB962C8B-B14F-4D97-AF65-F5344CB8AC3E}">
        <p14:creationId xmlns:p14="http://schemas.microsoft.com/office/powerpoint/2010/main" val="91298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Cloud-Native Versus Traditional Enterprise Applications</a:t>
            </a:r>
          </a:p>
        </p:txBody>
      </p:sp>
      <p:sp>
        <p:nvSpPr>
          <p:cNvPr id="232" name="Shape 232"/>
          <p:cNvSpPr txBox="1">
            <a:spLocks noGrp="1"/>
          </p:cNvSpPr>
          <p:nvPr>
            <p:ph type="body" idx="1"/>
          </p:nvPr>
        </p:nvSpPr>
        <p:spPr>
          <a:xfrm>
            <a:off x="192475" y="900400"/>
            <a:ext cx="4112100" cy="3769500"/>
          </a:xfrm>
          <a:prstGeom prst="rect">
            <a:avLst/>
          </a:prstGeom>
        </p:spPr>
        <p:txBody>
          <a:bodyPr wrap="square" lIns="91425" tIns="91425" rIns="91425" bIns="91425" anchor="t" anchorCtr="0">
            <a:noAutofit/>
          </a:bodyPr>
          <a:lstStyle/>
          <a:p>
            <a:pPr lvl="0">
              <a:lnSpc>
                <a:spcPct val="100000"/>
              </a:lnSpc>
              <a:spcBef>
                <a:spcPts val="0"/>
              </a:spcBef>
              <a:buNone/>
            </a:pPr>
            <a:r>
              <a:rPr lang="en" sz="2000" b="1">
                <a:solidFill>
                  <a:srgbClr val="00AE9E"/>
                </a:solidFill>
              </a:rPr>
              <a:t>CLOUD-NATIVE APPS</a:t>
            </a:r>
          </a:p>
          <a:p>
            <a:pPr marL="457200" lvl="0" indent="-342900" rtl="0">
              <a:lnSpc>
                <a:spcPct val="100000"/>
              </a:lnSpc>
              <a:spcBef>
                <a:spcPts val="0"/>
              </a:spcBef>
              <a:buClr>
                <a:srgbClr val="00AE9E"/>
              </a:buClr>
              <a:buSzPct val="100000"/>
              <a:buChar char="●"/>
            </a:pPr>
            <a:r>
              <a:rPr lang="en" sz="1800"/>
              <a:t>Predictable</a:t>
            </a:r>
          </a:p>
          <a:p>
            <a:pPr marL="457200" lvl="0" indent="-342900" rtl="0">
              <a:lnSpc>
                <a:spcPct val="100000"/>
              </a:lnSpc>
              <a:spcBef>
                <a:spcPts val="0"/>
              </a:spcBef>
              <a:buClr>
                <a:srgbClr val="00AE9E"/>
              </a:buClr>
              <a:buSzPct val="100000"/>
              <a:buChar char="●"/>
            </a:pPr>
            <a:r>
              <a:rPr lang="en" sz="1800"/>
              <a:t>OS Abstraction</a:t>
            </a:r>
          </a:p>
          <a:p>
            <a:pPr marL="457200" lvl="0" indent="-342900" rtl="0">
              <a:lnSpc>
                <a:spcPct val="100000"/>
              </a:lnSpc>
              <a:spcBef>
                <a:spcPts val="0"/>
              </a:spcBef>
              <a:buClr>
                <a:srgbClr val="00AE9E"/>
              </a:buClr>
              <a:buSzPct val="100000"/>
              <a:buChar char="●"/>
            </a:pPr>
            <a:r>
              <a:rPr lang="en" sz="1800"/>
              <a:t>Right-size capacity</a:t>
            </a:r>
          </a:p>
          <a:p>
            <a:pPr marL="457200" lvl="0" indent="-342900" rtl="0">
              <a:lnSpc>
                <a:spcPct val="100000"/>
              </a:lnSpc>
              <a:spcBef>
                <a:spcPts val="0"/>
              </a:spcBef>
              <a:buClr>
                <a:srgbClr val="00AE9E"/>
              </a:buClr>
              <a:buSzPct val="100000"/>
              <a:buChar char="●"/>
            </a:pPr>
            <a:r>
              <a:rPr lang="en" sz="1800"/>
              <a:t>Collaboration</a:t>
            </a:r>
          </a:p>
          <a:p>
            <a:pPr marL="457200" lvl="0" indent="-342900" rtl="0">
              <a:lnSpc>
                <a:spcPct val="100000"/>
              </a:lnSpc>
              <a:spcBef>
                <a:spcPts val="0"/>
              </a:spcBef>
              <a:buClr>
                <a:srgbClr val="00AE9E"/>
              </a:buClr>
              <a:buSzPct val="100000"/>
              <a:buChar char="●"/>
            </a:pPr>
            <a:r>
              <a:rPr lang="en" sz="1800"/>
              <a:t>Continuous Delivery</a:t>
            </a:r>
          </a:p>
          <a:p>
            <a:pPr marL="457200" lvl="0" indent="-342900" rtl="0">
              <a:lnSpc>
                <a:spcPct val="100000"/>
              </a:lnSpc>
              <a:spcBef>
                <a:spcPts val="0"/>
              </a:spcBef>
              <a:buClr>
                <a:srgbClr val="00AE9E"/>
              </a:buClr>
              <a:buSzPct val="100000"/>
              <a:buChar char="●"/>
            </a:pPr>
            <a:r>
              <a:rPr lang="en" sz="1800"/>
              <a:t>Independent</a:t>
            </a:r>
          </a:p>
          <a:p>
            <a:pPr marL="457200" lvl="0" indent="-342900" rtl="0">
              <a:lnSpc>
                <a:spcPct val="100000"/>
              </a:lnSpc>
              <a:spcBef>
                <a:spcPts val="0"/>
              </a:spcBef>
              <a:buClr>
                <a:srgbClr val="00AE9E"/>
              </a:buClr>
              <a:buSzPct val="100000"/>
              <a:buChar char="●"/>
            </a:pPr>
            <a:r>
              <a:rPr lang="en" sz="1800"/>
              <a:t>Automated Scalability</a:t>
            </a:r>
          </a:p>
          <a:p>
            <a:pPr marL="457200" lvl="0" indent="-342900">
              <a:lnSpc>
                <a:spcPct val="100000"/>
              </a:lnSpc>
              <a:spcBef>
                <a:spcPts val="0"/>
              </a:spcBef>
              <a:buClr>
                <a:srgbClr val="00AE9E"/>
              </a:buClr>
              <a:buSzPct val="100000"/>
              <a:buChar char="●"/>
            </a:pPr>
            <a:r>
              <a:rPr lang="en" sz="1800"/>
              <a:t>Rapid Recovery</a:t>
            </a:r>
          </a:p>
        </p:txBody>
      </p:sp>
      <p:sp>
        <p:nvSpPr>
          <p:cNvPr id="233" name="Shape 233"/>
          <p:cNvSpPr txBox="1">
            <a:spLocks noGrp="1"/>
          </p:cNvSpPr>
          <p:nvPr>
            <p:ph type="body" idx="2"/>
          </p:nvPr>
        </p:nvSpPr>
        <p:spPr>
          <a:xfrm>
            <a:off x="4638502" y="900400"/>
            <a:ext cx="4466982" cy="3769500"/>
          </a:xfrm>
          <a:prstGeom prst="rect">
            <a:avLst/>
          </a:prstGeom>
        </p:spPr>
        <p:txBody>
          <a:bodyPr wrap="square" lIns="91425" tIns="91425" rIns="91425" bIns="91425" anchor="t" anchorCtr="0">
            <a:noAutofit/>
          </a:bodyPr>
          <a:lstStyle/>
          <a:p>
            <a:pPr lvl="0">
              <a:lnSpc>
                <a:spcPct val="100000"/>
              </a:lnSpc>
              <a:spcBef>
                <a:spcPts val="0"/>
              </a:spcBef>
              <a:buNone/>
            </a:pPr>
            <a:r>
              <a:rPr lang="en" sz="2000" b="1">
                <a:solidFill>
                  <a:srgbClr val="00AE9E"/>
                </a:solidFill>
              </a:rPr>
              <a:t>TRADITIONAL ENTERPRISE APPS</a:t>
            </a:r>
          </a:p>
          <a:p>
            <a:pPr marL="457200" lvl="0" indent="-342900" rtl="0">
              <a:lnSpc>
                <a:spcPct val="100000"/>
              </a:lnSpc>
              <a:spcBef>
                <a:spcPts val="0"/>
              </a:spcBef>
              <a:buClr>
                <a:srgbClr val="00AE9E"/>
              </a:buClr>
              <a:buSzPct val="100000"/>
              <a:buChar char="●"/>
            </a:pPr>
            <a:r>
              <a:rPr lang="en" sz="1800" dirty="0"/>
              <a:t>Unpredictable</a:t>
            </a:r>
          </a:p>
          <a:p>
            <a:pPr marL="457200" lvl="0" indent="-342900" rtl="0">
              <a:lnSpc>
                <a:spcPct val="100000"/>
              </a:lnSpc>
              <a:spcBef>
                <a:spcPts val="0"/>
              </a:spcBef>
              <a:buClr>
                <a:srgbClr val="00AE9E"/>
              </a:buClr>
              <a:buSzPct val="100000"/>
              <a:buChar char="●"/>
            </a:pPr>
            <a:r>
              <a:rPr lang="en" sz="1800" dirty="0"/>
              <a:t>OS Dependent</a:t>
            </a:r>
          </a:p>
          <a:p>
            <a:pPr marL="457200" lvl="0" indent="-342900" rtl="0">
              <a:lnSpc>
                <a:spcPct val="100000"/>
              </a:lnSpc>
              <a:spcBef>
                <a:spcPts val="0"/>
              </a:spcBef>
              <a:buClr>
                <a:srgbClr val="00AE9E"/>
              </a:buClr>
              <a:buSzPct val="100000"/>
              <a:buChar char="●"/>
            </a:pPr>
            <a:r>
              <a:rPr lang="en" sz="1800" dirty="0"/>
              <a:t>Over-sized Capacity</a:t>
            </a:r>
          </a:p>
          <a:p>
            <a:pPr marL="457200" lvl="0" indent="-342900" rtl="0">
              <a:lnSpc>
                <a:spcPct val="100000"/>
              </a:lnSpc>
              <a:spcBef>
                <a:spcPts val="0"/>
              </a:spcBef>
              <a:buClr>
                <a:srgbClr val="00AE9E"/>
              </a:buClr>
              <a:buSzPct val="100000"/>
              <a:buChar char="●"/>
            </a:pPr>
            <a:r>
              <a:rPr lang="en" sz="1800" dirty="0" err="1"/>
              <a:t>Siloed</a:t>
            </a:r>
            <a:endParaRPr lang="en" sz="1800" dirty="0"/>
          </a:p>
          <a:p>
            <a:pPr marL="457200" lvl="0" indent="-342900" rtl="0">
              <a:lnSpc>
                <a:spcPct val="100000"/>
              </a:lnSpc>
              <a:spcBef>
                <a:spcPts val="0"/>
              </a:spcBef>
              <a:buClr>
                <a:srgbClr val="00AE9E"/>
              </a:buClr>
              <a:buSzPct val="100000"/>
              <a:buChar char="●"/>
            </a:pPr>
            <a:r>
              <a:rPr lang="en" sz="1800" dirty="0"/>
              <a:t>Waterfall Development</a:t>
            </a:r>
          </a:p>
          <a:p>
            <a:pPr marL="457200" lvl="0" indent="-342900" rtl="0">
              <a:lnSpc>
                <a:spcPct val="100000"/>
              </a:lnSpc>
              <a:spcBef>
                <a:spcPts val="0"/>
              </a:spcBef>
              <a:buClr>
                <a:srgbClr val="00AE9E"/>
              </a:buClr>
              <a:buSzPct val="100000"/>
              <a:buChar char="●"/>
            </a:pPr>
            <a:r>
              <a:rPr lang="en" sz="1800" dirty="0"/>
              <a:t>Dependent</a:t>
            </a:r>
          </a:p>
          <a:p>
            <a:pPr marL="457200" lvl="0" indent="-342900" rtl="0">
              <a:lnSpc>
                <a:spcPct val="100000"/>
              </a:lnSpc>
              <a:spcBef>
                <a:spcPts val="0"/>
              </a:spcBef>
              <a:buClr>
                <a:srgbClr val="00AE9E"/>
              </a:buClr>
              <a:buSzPct val="100000"/>
              <a:buChar char="●"/>
            </a:pPr>
            <a:r>
              <a:rPr lang="en" sz="1800" dirty="0"/>
              <a:t>Manual Scaling</a:t>
            </a:r>
          </a:p>
          <a:p>
            <a:pPr marL="457200" lvl="0" indent="-342900" rtl="0">
              <a:lnSpc>
                <a:spcPct val="100000"/>
              </a:lnSpc>
              <a:spcBef>
                <a:spcPts val="0"/>
              </a:spcBef>
              <a:buClr>
                <a:srgbClr val="00AE9E"/>
              </a:buClr>
              <a:buSzPct val="100000"/>
              <a:buChar char="●"/>
            </a:pPr>
            <a:r>
              <a:rPr lang="en" sz="1800" dirty="0"/>
              <a:t>Slow recovery</a:t>
            </a:r>
          </a:p>
        </p:txBody>
      </p:sp>
      <p:sp>
        <p:nvSpPr>
          <p:cNvPr id="234" name="Shape 234"/>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4565950" y="0"/>
            <a:ext cx="4578000" cy="51435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0" name="Shape 240"/>
          <p:cNvSpPr txBox="1">
            <a:spLocks noGrp="1"/>
          </p:cNvSpPr>
          <p:nvPr>
            <p:ph type="title"/>
          </p:nvPr>
        </p:nvSpPr>
        <p:spPr>
          <a:xfrm>
            <a:off x="192475" y="151275"/>
            <a:ext cx="4281300" cy="393900"/>
          </a:xfrm>
          <a:prstGeom prst="rect">
            <a:avLst/>
          </a:prstGeom>
        </p:spPr>
        <p:txBody>
          <a:bodyPr wrap="square" lIns="91425" tIns="91425" rIns="91425" bIns="91425" anchor="t" anchorCtr="0">
            <a:noAutofit/>
          </a:bodyPr>
          <a:lstStyle/>
          <a:p>
            <a:pPr lvl="0">
              <a:spcBef>
                <a:spcPts val="0"/>
              </a:spcBef>
              <a:buNone/>
            </a:pPr>
            <a:r>
              <a:rPr lang="en"/>
              <a:t>Characteristics of a </a:t>
            </a:r>
          </a:p>
          <a:p>
            <a:pPr lvl="0">
              <a:spcBef>
                <a:spcPts val="0"/>
              </a:spcBef>
              <a:buNone/>
            </a:pPr>
            <a:r>
              <a:rPr lang="en"/>
              <a:t>Cloud-Native Organization</a:t>
            </a:r>
          </a:p>
        </p:txBody>
      </p:sp>
      <p:sp>
        <p:nvSpPr>
          <p:cNvPr id="241" name="Shape 241"/>
          <p:cNvSpPr txBox="1">
            <a:spLocks noGrp="1"/>
          </p:cNvSpPr>
          <p:nvPr>
            <p:ph type="body" idx="1"/>
          </p:nvPr>
        </p:nvSpPr>
        <p:spPr>
          <a:xfrm>
            <a:off x="192475" y="1394850"/>
            <a:ext cx="4254600" cy="3275100"/>
          </a:xfrm>
          <a:prstGeom prst="rect">
            <a:avLst/>
          </a:prstGeom>
        </p:spPr>
        <p:txBody>
          <a:bodyPr wrap="square" lIns="91425" tIns="91425" rIns="91425" bIns="91425" anchor="t" anchorCtr="0">
            <a:noAutofit/>
          </a:bodyPr>
          <a:lstStyle/>
          <a:p>
            <a:pPr marL="457200" lvl="0" indent="-381000">
              <a:lnSpc>
                <a:spcPct val="200000"/>
              </a:lnSpc>
              <a:spcBef>
                <a:spcPts val="0"/>
              </a:spcBef>
              <a:buClr>
                <a:srgbClr val="00AE9E"/>
              </a:buClr>
              <a:buSzPct val="100000"/>
              <a:buChar char="■"/>
            </a:pPr>
            <a:r>
              <a:rPr lang="en" sz="2400"/>
              <a:t>Microservice architecture</a:t>
            </a:r>
          </a:p>
          <a:p>
            <a:pPr marL="457200" lvl="0" indent="-381000">
              <a:lnSpc>
                <a:spcPct val="200000"/>
              </a:lnSpc>
              <a:spcBef>
                <a:spcPts val="0"/>
              </a:spcBef>
              <a:buClr>
                <a:srgbClr val="00AE9E"/>
              </a:buClr>
              <a:buSzPct val="100000"/>
              <a:buChar char="■"/>
            </a:pPr>
            <a:r>
              <a:rPr lang="en" sz="2400"/>
              <a:t>Continuous Delivery</a:t>
            </a:r>
          </a:p>
          <a:p>
            <a:pPr marL="457200" lvl="0" indent="-381000">
              <a:lnSpc>
                <a:spcPct val="200000"/>
              </a:lnSpc>
              <a:spcBef>
                <a:spcPts val="0"/>
              </a:spcBef>
              <a:buClr>
                <a:srgbClr val="00AE9E"/>
              </a:buClr>
              <a:buSzPct val="100000"/>
              <a:buChar char="■"/>
            </a:pPr>
            <a:r>
              <a:rPr lang="en" sz="2400"/>
              <a:t>DevOps Culture</a:t>
            </a:r>
          </a:p>
        </p:txBody>
      </p:sp>
      <p:pic>
        <p:nvPicPr>
          <p:cNvPr id="242" name="Shape 242"/>
          <p:cNvPicPr preferRelativeResize="0"/>
          <p:nvPr/>
        </p:nvPicPr>
        <p:blipFill>
          <a:blip r:embed="rId3">
            <a:alphaModFix/>
          </a:blip>
          <a:stretch>
            <a:fillRect/>
          </a:stretch>
        </p:blipFill>
        <p:spPr>
          <a:xfrm>
            <a:off x="4675675" y="1323787"/>
            <a:ext cx="4392125" cy="2495926"/>
          </a:xfrm>
          <a:prstGeom prst="rect">
            <a:avLst/>
          </a:prstGeom>
          <a:noFill/>
          <a:ln>
            <a:noFill/>
          </a:ln>
        </p:spPr>
      </p:pic>
      <p:sp>
        <p:nvSpPr>
          <p:cNvPr id="243" name="Shape 243"/>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Cloud-Native Architecture</a:t>
            </a:r>
          </a:p>
        </p:txBody>
      </p:sp>
      <p:sp>
        <p:nvSpPr>
          <p:cNvPr id="249" name="Shape 249"/>
          <p:cNvSpPr txBox="1">
            <a:spLocks noGrp="1"/>
          </p:cNvSpPr>
          <p:nvPr>
            <p:ph type="body" idx="1"/>
          </p:nvPr>
        </p:nvSpPr>
        <p:spPr>
          <a:xfrm>
            <a:off x="192475" y="2715400"/>
            <a:ext cx="2729400" cy="1954500"/>
          </a:xfrm>
          <a:prstGeom prst="rect">
            <a:avLst/>
          </a:prstGeom>
        </p:spPr>
        <p:txBody>
          <a:bodyPr wrap="square" lIns="91425" tIns="91425" rIns="91425" bIns="91425" anchor="t" anchorCtr="0">
            <a:noAutofit/>
          </a:bodyPr>
          <a:lstStyle/>
          <a:p>
            <a:pPr marL="457200" lvl="0" indent="-355600" rtl="0">
              <a:spcBef>
                <a:spcPts val="0"/>
              </a:spcBef>
              <a:buClr>
                <a:srgbClr val="00AE9E"/>
              </a:buClr>
              <a:buSzPct val="100000"/>
              <a:buChar char="■"/>
            </a:pPr>
            <a:r>
              <a:rPr lang="en" sz="2000" b="1"/>
              <a:t>Cloud Computing</a:t>
            </a:r>
          </a:p>
          <a:p>
            <a:pPr marL="457200" lvl="0" indent="-355600" rtl="0">
              <a:spcBef>
                <a:spcPts val="0"/>
              </a:spcBef>
              <a:buClr>
                <a:srgbClr val="00AE9E"/>
              </a:buClr>
              <a:buSzPct val="100000"/>
              <a:buChar char="■"/>
            </a:pPr>
            <a:r>
              <a:rPr lang="en" sz="2000" b="1"/>
              <a:t>New Demands</a:t>
            </a:r>
          </a:p>
          <a:p>
            <a:pPr marL="457200" lvl="0" indent="-355600" rtl="0">
              <a:spcBef>
                <a:spcPts val="0"/>
              </a:spcBef>
              <a:buClr>
                <a:srgbClr val="00AE9E"/>
              </a:buClr>
              <a:buSzPct val="100000"/>
              <a:buChar char="■"/>
            </a:pPr>
            <a:r>
              <a:rPr lang="en" sz="2000" b="1"/>
              <a:t>Being Reactive</a:t>
            </a:r>
          </a:p>
          <a:p>
            <a:pPr marL="457200" lvl="0" indent="-355600" rtl="0">
              <a:spcBef>
                <a:spcPts val="0"/>
              </a:spcBef>
              <a:buClr>
                <a:srgbClr val="00AE9E"/>
              </a:buClr>
              <a:buSzPct val="100000"/>
              <a:buChar char="■"/>
            </a:pPr>
            <a:r>
              <a:rPr lang="en" sz="2000" b="1"/>
              <a:t>Speed &amp; Safety</a:t>
            </a:r>
          </a:p>
        </p:txBody>
      </p:sp>
      <p:sp>
        <p:nvSpPr>
          <p:cNvPr id="250" name="Shape 250"/>
          <p:cNvSpPr/>
          <p:nvPr/>
        </p:nvSpPr>
        <p:spPr>
          <a:xfrm>
            <a:off x="655950" y="12367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WHY</a:t>
            </a:r>
          </a:p>
        </p:txBody>
      </p:sp>
      <p:sp>
        <p:nvSpPr>
          <p:cNvPr id="251" name="Shape 251"/>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6</a:t>
            </a:fld>
            <a:endParaRPr lang="en"/>
          </a:p>
        </p:txBody>
      </p:sp>
      <p:sp>
        <p:nvSpPr>
          <p:cNvPr id="252" name="Shape 252"/>
          <p:cNvSpPr/>
          <p:nvPr/>
        </p:nvSpPr>
        <p:spPr>
          <a:xfrm>
            <a:off x="2971650" y="848050"/>
            <a:ext cx="200100" cy="38886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253" name="Shape 253"/>
          <p:cNvSpPr/>
          <p:nvPr/>
        </p:nvSpPr>
        <p:spPr>
          <a:xfrm>
            <a:off x="5964700" y="848050"/>
            <a:ext cx="200100" cy="38886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a:spcBef>
                <a:spcPts val="0"/>
              </a:spcBef>
              <a:buNone/>
            </a:pPr>
            <a:r>
              <a:rPr lang="en"/>
              <a:t>Cloud Computing</a:t>
            </a:r>
          </a:p>
        </p:txBody>
      </p:sp>
      <p:sp>
        <p:nvSpPr>
          <p:cNvPr id="259" name="Shape 259"/>
          <p:cNvSpPr txBox="1">
            <a:spLocks noGrp="1"/>
          </p:cNvSpPr>
          <p:nvPr>
            <p:ph type="body" idx="1"/>
          </p:nvPr>
        </p:nvSpPr>
        <p:spPr>
          <a:xfrm>
            <a:off x="192475" y="900400"/>
            <a:ext cx="5618700" cy="3769500"/>
          </a:xfrm>
          <a:prstGeom prst="rect">
            <a:avLst/>
          </a:prstGeom>
        </p:spPr>
        <p:txBody>
          <a:bodyPr wrap="square" lIns="91425" tIns="91425" rIns="91425" bIns="91425" anchor="t" anchorCtr="0">
            <a:noAutofit/>
          </a:bodyPr>
          <a:lstStyle/>
          <a:p>
            <a:pPr marL="457200" lvl="0" indent="-355600">
              <a:lnSpc>
                <a:spcPct val="100000"/>
              </a:lnSpc>
              <a:spcBef>
                <a:spcPts val="1200"/>
              </a:spcBef>
              <a:spcAft>
                <a:spcPts val="1200"/>
              </a:spcAft>
              <a:buClr>
                <a:srgbClr val="00AE9E"/>
              </a:buClr>
              <a:buSzPct val="100000"/>
            </a:pPr>
            <a:r>
              <a:rPr lang="en" sz="2000"/>
              <a:t>Cloud Computing</a:t>
            </a:r>
          </a:p>
          <a:p>
            <a:pPr marL="457200" lvl="0" indent="-355600">
              <a:lnSpc>
                <a:spcPct val="100000"/>
              </a:lnSpc>
              <a:spcBef>
                <a:spcPts val="1200"/>
              </a:spcBef>
              <a:spcAft>
                <a:spcPts val="1200"/>
              </a:spcAft>
              <a:buClr>
                <a:srgbClr val="00AE9E"/>
              </a:buClr>
              <a:buSzPct val="100000"/>
            </a:pPr>
            <a:r>
              <a:rPr lang="en" sz="2000"/>
              <a:t>Cloud Native Applications</a:t>
            </a:r>
          </a:p>
          <a:p>
            <a:pPr marL="457200" lvl="0" indent="-355600">
              <a:lnSpc>
                <a:spcPct val="100000"/>
              </a:lnSpc>
              <a:spcBef>
                <a:spcPts val="1200"/>
              </a:spcBef>
              <a:spcAft>
                <a:spcPts val="1200"/>
              </a:spcAft>
              <a:buClr>
                <a:srgbClr val="00AE9E"/>
              </a:buClr>
              <a:buSzPct val="100000"/>
            </a:pPr>
            <a:r>
              <a:rPr lang="en" sz="2000"/>
              <a:t>Cloud Native Application Architecture</a:t>
            </a:r>
          </a:p>
        </p:txBody>
      </p:sp>
      <p:sp>
        <p:nvSpPr>
          <p:cNvPr id="260" name="Shape 260"/>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None/>
            </a:pPr>
            <a:endParaRPr>
              <a:solidFill>
                <a:srgbClr val="00AE9E"/>
              </a:solidFill>
            </a:endParaRPr>
          </a:p>
          <a:p>
            <a:pPr lvl="0" rtl="0">
              <a:spcBef>
                <a:spcPts val="0"/>
              </a:spcBef>
              <a:buNone/>
            </a:pPr>
            <a:endParaRPr>
              <a:solidFill>
                <a:srgbClr val="00AE9E"/>
              </a:solidFill>
            </a:endParaRPr>
          </a:p>
          <a:p>
            <a:pPr marL="457200" lvl="0" indent="-311150">
              <a:spcBef>
                <a:spcPts val="0"/>
              </a:spcBef>
              <a:buClr>
                <a:srgbClr val="00AE9E"/>
              </a:buClr>
            </a:pPr>
            <a:r>
              <a:rPr lang="en">
                <a:solidFill>
                  <a:srgbClr val="00AE9E"/>
                </a:solidFill>
              </a:rPr>
              <a:t>Cloud Computing</a:t>
            </a:r>
          </a:p>
          <a:p>
            <a:pPr marL="457200" lvl="0" indent="-311150">
              <a:spcBef>
                <a:spcPts val="0"/>
              </a:spcBef>
              <a:buClr>
                <a:srgbClr val="00AE9E"/>
              </a:buClr>
            </a:pPr>
            <a:r>
              <a:rPr lang="en">
                <a:solidFill>
                  <a:srgbClr val="000000"/>
                </a:solidFill>
              </a:rPr>
              <a:t>New Demands</a:t>
            </a:r>
          </a:p>
          <a:p>
            <a:pPr marL="457200" lvl="0" indent="-311150">
              <a:spcBef>
                <a:spcPts val="0"/>
              </a:spcBef>
              <a:buClr>
                <a:srgbClr val="00AE9E"/>
              </a:buClr>
            </a:pPr>
            <a:r>
              <a:rPr lang="en">
                <a:solidFill>
                  <a:srgbClr val="000000"/>
                </a:solidFill>
              </a:rPr>
              <a:t>Being Reactive</a:t>
            </a:r>
          </a:p>
          <a:p>
            <a:pPr marL="457200" lvl="0" indent="-311150">
              <a:spcBef>
                <a:spcPts val="0"/>
              </a:spcBef>
              <a:buClr>
                <a:srgbClr val="00AE9E"/>
              </a:buClr>
            </a:pPr>
            <a:r>
              <a:rPr lang="en">
                <a:solidFill>
                  <a:srgbClr val="000000"/>
                </a:solidFill>
              </a:rPr>
              <a:t>Speed &amp; Safety</a:t>
            </a:r>
          </a:p>
        </p:txBody>
      </p:sp>
      <p:sp>
        <p:nvSpPr>
          <p:cNvPr id="261" name="Shape 261"/>
          <p:cNvSpPr/>
          <p:nvPr/>
        </p:nvSpPr>
        <p:spPr>
          <a:xfrm>
            <a:off x="6422050"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WHY</a:t>
            </a:r>
          </a:p>
        </p:txBody>
      </p:sp>
      <p:sp>
        <p:nvSpPr>
          <p:cNvPr id="262" name="Shape 262"/>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Cloud-era Demands</a:t>
            </a:r>
          </a:p>
        </p:txBody>
      </p:sp>
      <p:sp>
        <p:nvSpPr>
          <p:cNvPr id="268" name="Shape 268"/>
          <p:cNvSpPr txBox="1">
            <a:spLocks noGrp="1"/>
          </p:cNvSpPr>
          <p:nvPr>
            <p:ph type="body" idx="1"/>
          </p:nvPr>
        </p:nvSpPr>
        <p:spPr>
          <a:xfrm>
            <a:off x="192475" y="900400"/>
            <a:ext cx="5618700" cy="3769500"/>
          </a:xfrm>
          <a:prstGeom prst="rect">
            <a:avLst/>
          </a:prstGeom>
        </p:spPr>
        <p:txBody>
          <a:bodyPr wrap="square" lIns="91425" tIns="91425" rIns="91425" bIns="91425" anchor="t" anchorCtr="0">
            <a:noAutofit/>
          </a:bodyPr>
          <a:lstStyle/>
          <a:p>
            <a:pPr marL="457200" marR="0" lvl="0" indent="-355600" algn="l" rtl="0">
              <a:lnSpc>
                <a:spcPct val="100000"/>
              </a:lnSpc>
              <a:spcBef>
                <a:spcPts val="1200"/>
              </a:spcBef>
              <a:spcAft>
                <a:spcPts val="1200"/>
              </a:spcAft>
              <a:buClr>
                <a:srgbClr val="00AE9E"/>
              </a:buClr>
              <a:buSzPct val="100000"/>
            </a:pPr>
            <a:r>
              <a:rPr lang="en" sz="2000"/>
              <a:t>Competitive landscape</a:t>
            </a:r>
          </a:p>
          <a:p>
            <a:pPr marL="457200" marR="0" lvl="0" indent="-355600" algn="l" rtl="0">
              <a:lnSpc>
                <a:spcPct val="100000"/>
              </a:lnSpc>
              <a:spcBef>
                <a:spcPts val="1200"/>
              </a:spcBef>
              <a:spcAft>
                <a:spcPts val="1200"/>
              </a:spcAft>
              <a:buClr>
                <a:srgbClr val="00AE9E"/>
              </a:buClr>
              <a:buSzPct val="100000"/>
            </a:pPr>
            <a:r>
              <a:rPr lang="en" sz="2000"/>
              <a:t>Consumer expectations</a:t>
            </a:r>
          </a:p>
          <a:p>
            <a:pPr marL="457200" marR="0" lvl="0" indent="-355600" algn="l" rtl="0">
              <a:lnSpc>
                <a:spcPct val="100000"/>
              </a:lnSpc>
              <a:spcBef>
                <a:spcPts val="1200"/>
              </a:spcBef>
              <a:spcAft>
                <a:spcPts val="1200"/>
              </a:spcAft>
              <a:buClr>
                <a:srgbClr val="00AE9E"/>
              </a:buClr>
              <a:buSzPct val="100000"/>
            </a:pPr>
            <a:r>
              <a:rPr lang="en" sz="2000"/>
              <a:t>Device Diversity and Ubiquity</a:t>
            </a:r>
          </a:p>
          <a:p>
            <a:pPr marL="457200" marR="0" lvl="0" indent="-355600" algn="l" rtl="0">
              <a:lnSpc>
                <a:spcPct val="100000"/>
              </a:lnSpc>
              <a:spcBef>
                <a:spcPts val="1200"/>
              </a:spcBef>
              <a:spcAft>
                <a:spcPts val="1200"/>
              </a:spcAft>
              <a:buClr>
                <a:srgbClr val="00AE9E"/>
              </a:buClr>
              <a:buSzPct val="100000"/>
            </a:pPr>
            <a:r>
              <a:rPr lang="en" sz="2000"/>
              <a:t>Scale</a:t>
            </a:r>
          </a:p>
        </p:txBody>
      </p:sp>
      <p:sp>
        <p:nvSpPr>
          <p:cNvPr id="269" name="Shape 269"/>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a:solidFill>
                <a:srgbClr val="000000"/>
              </a:solidFill>
            </a:endParaRPr>
          </a:p>
          <a:p>
            <a:pPr marL="457200" lvl="0" indent="-311150" rtl="0">
              <a:spcBef>
                <a:spcPts val="0"/>
              </a:spcBef>
              <a:buClr>
                <a:srgbClr val="00AE9E"/>
              </a:buClr>
            </a:pPr>
            <a:r>
              <a:rPr lang="en">
                <a:solidFill>
                  <a:srgbClr val="000000"/>
                </a:solidFill>
              </a:rPr>
              <a:t>Cloud Computing</a:t>
            </a:r>
          </a:p>
          <a:p>
            <a:pPr marL="457200" lvl="0" indent="-311150" rtl="0">
              <a:spcBef>
                <a:spcPts val="0"/>
              </a:spcBef>
              <a:buClr>
                <a:srgbClr val="00AE9E"/>
              </a:buClr>
            </a:pPr>
            <a:r>
              <a:rPr lang="en">
                <a:solidFill>
                  <a:srgbClr val="00AE9E"/>
                </a:solidFill>
              </a:rPr>
              <a:t>New Demands</a:t>
            </a:r>
          </a:p>
          <a:p>
            <a:pPr marL="457200" lvl="0" indent="-311150" rtl="0">
              <a:spcBef>
                <a:spcPts val="0"/>
              </a:spcBef>
              <a:buClr>
                <a:srgbClr val="00AE9E"/>
              </a:buClr>
            </a:pPr>
            <a:r>
              <a:rPr lang="en">
                <a:solidFill>
                  <a:schemeClr val="folHlink"/>
                </a:solidFill>
              </a:rPr>
              <a:t>Being Reactive</a:t>
            </a:r>
          </a:p>
          <a:p>
            <a:pPr marL="457200" lvl="0" indent="-311150" rtl="0">
              <a:spcBef>
                <a:spcPts val="0"/>
              </a:spcBef>
              <a:buClr>
                <a:srgbClr val="00AE9E"/>
              </a:buClr>
            </a:pPr>
            <a:r>
              <a:rPr lang="en">
                <a:solidFill>
                  <a:schemeClr val="folHlink"/>
                </a:solidFill>
              </a:rPr>
              <a:t>Speed &amp; Safety</a:t>
            </a:r>
          </a:p>
        </p:txBody>
      </p:sp>
      <p:sp>
        <p:nvSpPr>
          <p:cNvPr id="270" name="Shape 270"/>
          <p:cNvSpPr/>
          <p:nvPr/>
        </p:nvSpPr>
        <p:spPr>
          <a:xfrm>
            <a:off x="64220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WHY</a:t>
            </a:r>
          </a:p>
        </p:txBody>
      </p:sp>
      <p:pic>
        <p:nvPicPr>
          <p:cNvPr id="271" name="Shape 271"/>
          <p:cNvPicPr preferRelativeResize="0"/>
          <p:nvPr/>
        </p:nvPicPr>
        <p:blipFill>
          <a:blip r:embed="rId3">
            <a:alphaModFix/>
          </a:blip>
          <a:stretch>
            <a:fillRect/>
          </a:stretch>
        </p:blipFill>
        <p:spPr>
          <a:xfrm>
            <a:off x="3128600" y="2726063"/>
            <a:ext cx="2790825" cy="1933575"/>
          </a:xfrm>
          <a:prstGeom prst="rect">
            <a:avLst/>
          </a:prstGeom>
          <a:noFill/>
          <a:ln>
            <a:noFill/>
          </a:ln>
        </p:spPr>
      </p:pic>
      <p:sp>
        <p:nvSpPr>
          <p:cNvPr id="272" name="Shape 272"/>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8</a:t>
            </a:fld>
            <a:endParaRPr lang="en"/>
          </a:p>
        </p:txBody>
      </p:sp>
      <p:sp>
        <p:nvSpPr>
          <p:cNvPr id="273" name="Shape 273"/>
          <p:cNvSpPr txBox="1"/>
          <p:nvPr/>
        </p:nvSpPr>
        <p:spPr>
          <a:xfrm>
            <a:off x="3225790" y="3657316"/>
            <a:ext cx="442800" cy="523200"/>
          </a:xfrm>
          <a:prstGeom prst="rect">
            <a:avLst/>
          </a:prstGeom>
          <a:noFill/>
          <a:ln>
            <a:noFill/>
          </a:ln>
        </p:spPr>
        <p:txBody>
          <a:bodyPr wrap="square" lIns="91425" tIns="45700" rIns="91425" bIns="45700" anchor="t" anchorCtr="0">
            <a:noAutofit/>
          </a:bodyPr>
          <a:lstStyle/>
          <a:p>
            <a:pPr marL="0" marR="0" lvl="0" indent="-44450" algn="l" rtl="0">
              <a:lnSpc>
                <a:spcPct val="100000"/>
              </a:lnSpc>
              <a:spcBef>
                <a:spcPts val="0"/>
              </a:spcBef>
              <a:spcAft>
                <a:spcPts val="0"/>
              </a:spcAft>
              <a:buClr>
                <a:srgbClr val="DDDDDD"/>
              </a:buClr>
              <a:buSzPct val="25000"/>
              <a:buFont typeface="Arial"/>
              <a:buNone/>
            </a:pPr>
            <a:r>
              <a:rPr lang="en" sz="2800" i="0" u="none" strike="noStrike" cap="none">
                <a:solidFill>
                  <a:srgbClr val="DDDDDD"/>
                </a:solidFill>
                <a:latin typeface="Comic Sans MS"/>
                <a:ea typeface="Comic Sans MS"/>
                <a:cs typeface="Comic Sans MS"/>
                <a:sym typeface="Comic Sans MS"/>
              </a:rPr>
              <a:t>D</a:t>
            </a:r>
          </a:p>
        </p:txBody>
      </p:sp>
      <p:sp>
        <p:nvSpPr>
          <p:cNvPr id="274" name="Shape 274"/>
          <p:cNvSpPr txBox="1"/>
          <p:nvPr/>
        </p:nvSpPr>
        <p:spPr>
          <a:xfrm rot="457196">
            <a:off x="3861179" y="3861368"/>
            <a:ext cx="1572385" cy="461575"/>
          </a:xfrm>
          <a:prstGeom prst="rect">
            <a:avLst/>
          </a:prstGeom>
          <a:noFill/>
          <a:ln>
            <a:noFill/>
          </a:ln>
        </p:spPr>
        <p:txBody>
          <a:bodyPr wrap="square" lIns="91425" tIns="45700" rIns="91425" bIns="45700" anchor="t" anchorCtr="0">
            <a:noAutofit/>
          </a:bodyPr>
          <a:lstStyle/>
          <a:p>
            <a:pPr marL="0" marR="0" lvl="0" indent="-38100" algn="l" rtl="0">
              <a:lnSpc>
                <a:spcPct val="100000"/>
              </a:lnSpc>
              <a:spcBef>
                <a:spcPts val="0"/>
              </a:spcBef>
              <a:spcAft>
                <a:spcPts val="0"/>
              </a:spcAft>
              <a:buClr>
                <a:srgbClr val="F2F2F2"/>
              </a:buClr>
              <a:buSzPct val="25000"/>
              <a:buFont typeface="Arial"/>
              <a:buNone/>
            </a:pPr>
            <a:r>
              <a:rPr lang="en" sz="2400" i="0" u="none" strike="noStrike" cap="none">
                <a:solidFill>
                  <a:srgbClr val="F2F2F2"/>
                </a:solidFill>
                <a:latin typeface="Comic Sans MS"/>
                <a:ea typeface="Comic Sans MS"/>
                <a:cs typeface="Comic Sans MS"/>
                <a:sym typeface="Comic Sans MS"/>
              </a:rPr>
              <a:t>delivering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192475" y="151275"/>
            <a:ext cx="8663100" cy="393900"/>
          </a:xfrm>
          <a:prstGeom prst="rect">
            <a:avLst/>
          </a:prstGeom>
        </p:spPr>
        <p:txBody>
          <a:bodyPr wrap="square" lIns="91425" tIns="91425" rIns="91425" bIns="91425" anchor="t" anchorCtr="0">
            <a:noAutofit/>
          </a:bodyPr>
          <a:lstStyle/>
          <a:p>
            <a:pPr lvl="0" rtl="0">
              <a:spcBef>
                <a:spcPts val="0"/>
              </a:spcBef>
              <a:buNone/>
            </a:pPr>
            <a:r>
              <a:rPr lang="en"/>
              <a:t>Being Reactive</a:t>
            </a:r>
          </a:p>
        </p:txBody>
      </p:sp>
      <p:sp>
        <p:nvSpPr>
          <p:cNvPr id="280" name="Shape 280"/>
          <p:cNvSpPr txBox="1">
            <a:spLocks noGrp="1"/>
          </p:cNvSpPr>
          <p:nvPr>
            <p:ph type="body" idx="1"/>
          </p:nvPr>
        </p:nvSpPr>
        <p:spPr>
          <a:xfrm>
            <a:off x="192475" y="900400"/>
            <a:ext cx="5618700" cy="3769500"/>
          </a:xfrm>
          <a:prstGeom prst="rect">
            <a:avLst/>
          </a:prstGeom>
        </p:spPr>
        <p:txBody>
          <a:bodyPr wrap="square" lIns="91425" tIns="91425" rIns="91425" bIns="91425" anchor="t" anchorCtr="0">
            <a:noAutofit/>
          </a:bodyPr>
          <a:lstStyle/>
          <a:p>
            <a:pPr marL="457200" marR="0" lvl="0" indent="-355600" algn="l" rtl="0">
              <a:lnSpc>
                <a:spcPct val="100000"/>
              </a:lnSpc>
              <a:spcBef>
                <a:spcPts val="1200"/>
              </a:spcBef>
              <a:spcAft>
                <a:spcPts val="1200"/>
              </a:spcAft>
              <a:buClr>
                <a:srgbClr val="00AE9E"/>
              </a:buClr>
              <a:buSzPct val="100000"/>
            </a:pPr>
            <a:r>
              <a:rPr lang="en" sz="2000"/>
              <a:t>React to Events</a:t>
            </a:r>
          </a:p>
          <a:p>
            <a:pPr marL="457200" marR="0" lvl="0" indent="-355600" algn="l" rtl="0">
              <a:lnSpc>
                <a:spcPct val="100000"/>
              </a:lnSpc>
              <a:spcBef>
                <a:spcPts val="1200"/>
              </a:spcBef>
              <a:spcAft>
                <a:spcPts val="1200"/>
              </a:spcAft>
              <a:buClr>
                <a:srgbClr val="00AE9E"/>
              </a:buClr>
              <a:buSzPct val="100000"/>
            </a:pPr>
            <a:r>
              <a:rPr lang="en" sz="2000"/>
              <a:t>React to Load</a:t>
            </a:r>
          </a:p>
          <a:p>
            <a:pPr marL="457200" marR="0" lvl="0" indent="-355600" algn="l" rtl="0">
              <a:lnSpc>
                <a:spcPct val="100000"/>
              </a:lnSpc>
              <a:spcBef>
                <a:spcPts val="1200"/>
              </a:spcBef>
              <a:spcAft>
                <a:spcPts val="1200"/>
              </a:spcAft>
              <a:buClr>
                <a:srgbClr val="00AE9E"/>
              </a:buClr>
              <a:buSzPct val="100000"/>
            </a:pPr>
            <a:r>
              <a:rPr lang="en" sz="2000"/>
              <a:t>React to Failure</a:t>
            </a:r>
          </a:p>
          <a:p>
            <a:pPr marL="457200" marR="0" lvl="0" indent="-355600" algn="l" rtl="0">
              <a:lnSpc>
                <a:spcPct val="100000"/>
              </a:lnSpc>
              <a:spcBef>
                <a:spcPts val="1200"/>
              </a:spcBef>
              <a:spcAft>
                <a:spcPts val="1200"/>
              </a:spcAft>
              <a:buClr>
                <a:srgbClr val="00AE9E"/>
              </a:buClr>
              <a:buSzPct val="100000"/>
            </a:pPr>
            <a:r>
              <a:rPr lang="en" sz="2000"/>
              <a:t>React to Users</a:t>
            </a:r>
          </a:p>
        </p:txBody>
      </p:sp>
      <p:sp>
        <p:nvSpPr>
          <p:cNvPr id="281" name="Shape 281"/>
          <p:cNvSpPr txBox="1">
            <a:spLocks noGrp="1"/>
          </p:cNvSpPr>
          <p:nvPr>
            <p:ph type="body" idx="2"/>
          </p:nvPr>
        </p:nvSpPr>
        <p:spPr>
          <a:xfrm>
            <a:off x="6222125" y="900400"/>
            <a:ext cx="2729400" cy="3769500"/>
          </a:xfrm>
          <a:prstGeom prst="rect">
            <a:avLst/>
          </a:prstGeom>
        </p:spPr>
        <p:txBody>
          <a:bodyPr wrap="square"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a:solidFill>
                <a:srgbClr val="000000"/>
              </a:solidFill>
            </a:endParaRPr>
          </a:p>
          <a:p>
            <a:pPr marL="457200" lvl="0" indent="-311150" rtl="0">
              <a:spcBef>
                <a:spcPts val="0"/>
              </a:spcBef>
              <a:buClr>
                <a:srgbClr val="00AE9E"/>
              </a:buClr>
            </a:pPr>
            <a:r>
              <a:rPr lang="en">
                <a:solidFill>
                  <a:srgbClr val="000000"/>
                </a:solidFill>
              </a:rPr>
              <a:t>Cloud Computing</a:t>
            </a:r>
          </a:p>
          <a:p>
            <a:pPr marL="457200" lvl="0" indent="-311150" rtl="0">
              <a:spcBef>
                <a:spcPts val="0"/>
              </a:spcBef>
              <a:buClr>
                <a:srgbClr val="00AE9E"/>
              </a:buClr>
            </a:pPr>
            <a:r>
              <a:rPr lang="en">
                <a:solidFill>
                  <a:srgbClr val="000000"/>
                </a:solidFill>
              </a:rPr>
              <a:t>New Demands</a:t>
            </a:r>
          </a:p>
          <a:p>
            <a:pPr marL="457200" lvl="0" indent="-311150" rtl="0">
              <a:spcBef>
                <a:spcPts val="0"/>
              </a:spcBef>
              <a:buClr>
                <a:srgbClr val="00AE9E"/>
              </a:buClr>
            </a:pPr>
            <a:r>
              <a:rPr lang="en">
                <a:solidFill>
                  <a:srgbClr val="00AE9E"/>
                </a:solidFill>
              </a:rPr>
              <a:t>Being Reactive</a:t>
            </a:r>
          </a:p>
          <a:p>
            <a:pPr marL="457200" lvl="0" indent="-311150" rtl="0">
              <a:spcBef>
                <a:spcPts val="0"/>
              </a:spcBef>
              <a:buClr>
                <a:srgbClr val="00AE9E"/>
              </a:buClr>
            </a:pPr>
            <a:r>
              <a:rPr lang="en">
                <a:solidFill>
                  <a:schemeClr val="folHlink"/>
                </a:solidFill>
              </a:rPr>
              <a:t>Speed &amp; Safety</a:t>
            </a:r>
          </a:p>
        </p:txBody>
      </p:sp>
      <p:sp>
        <p:nvSpPr>
          <p:cNvPr id="282" name="Shape 282"/>
          <p:cNvSpPr/>
          <p:nvPr/>
        </p:nvSpPr>
        <p:spPr>
          <a:xfrm>
            <a:off x="6422025" y="900400"/>
            <a:ext cx="1668300" cy="899100"/>
          </a:xfrm>
          <a:prstGeom prst="flowChartAlternateProcess">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3000" b="1">
                <a:solidFill>
                  <a:srgbClr val="FFFFFF"/>
                </a:solidFill>
              </a:rPr>
              <a:t>WHY</a:t>
            </a:r>
          </a:p>
        </p:txBody>
      </p:sp>
      <p:sp>
        <p:nvSpPr>
          <p:cNvPr id="283" name="Shape 283"/>
          <p:cNvSpPr txBox="1">
            <a:spLocks noGrp="1"/>
          </p:cNvSpPr>
          <p:nvPr>
            <p:ph type="sldNum" idx="12"/>
          </p:nvPr>
        </p:nvSpPr>
        <p:spPr>
          <a:xfrm>
            <a:off x="8556784" y="4749851"/>
            <a:ext cx="548700" cy="393600"/>
          </a:xfrm>
          <a:prstGeom prst="rect">
            <a:avLst/>
          </a:prstGeom>
        </p:spPr>
        <p:txBody>
          <a:bodyPr wrap="square" lIns="91425" tIns="91425" rIns="91425" bIns="91425" anchor="t" anchorCtr="0">
            <a:noAutofit/>
          </a:bodyPr>
          <a:lstStyle/>
          <a:p>
            <a:pPr lvl="0">
              <a:spcBef>
                <a:spcPts val="0"/>
              </a:spcBef>
              <a:buNone/>
            </a:pPr>
            <a:fld id="{00000000-1234-1234-1234-123412341234}" type="slidenum">
              <a:rPr lang="en"/>
              <a:t>9</a:t>
            </a:fld>
            <a:endParaRPr lang="en"/>
          </a:p>
        </p:txBody>
      </p:sp>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7051</Words>
  <Application>Microsoft Macintosh PowerPoint</Application>
  <PresentationFormat>On-screen Show (16:9)</PresentationFormat>
  <Paragraphs>693</Paragraphs>
  <Slides>38</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Comic Sans MS</vt:lpstr>
      <vt:lpstr>Helvetica Neue</vt:lpstr>
      <vt:lpstr>Proxima Nova</vt:lpstr>
      <vt:lpstr>Proxima Nova Semibold</vt:lpstr>
      <vt:lpstr>Pivotal Presentation Theme v1</vt:lpstr>
      <vt:lpstr>Pivotal Main</vt:lpstr>
      <vt:lpstr>Cloud Native</vt:lpstr>
      <vt:lpstr>Agenda</vt:lpstr>
      <vt:lpstr>What are Cloud-Native Applications?</vt:lpstr>
      <vt:lpstr>Cloud-Native Versus Traditional Enterprise Applications</vt:lpstr>
      <vt:lpstr>Characteristics of a  Cloud-Native Organization</vt:lpstr>
      <vt:lpstr>Cloud-Native Architecture</vt:lpstr>
      <vt:lpstr>Cloud Computing</vt:lpstr>
      <vt:lpstr>Cloud-era Demands</vt:lpstr>
      <vt:lpstr>Being Reactive</vt:lpstr>
      <vt:lpstr>Speed &amp; Safety</vt:lpstr>
      <vt:lpstr>Cloud-Native Architecture</vt:lpstr>
      <vt:lpstr>Reactive Design</vt:lpstr>
      <vt:lpstr>The Twelve Factor App</vt:lpstr>
      <vt:lpstr>The Twelve Factor App</vt:lpstr>
      <vt:lpstr>What is a Microservice?</vt:lpstr>
      <vt:lpstr>Why Now? Shorter Cycle Times</vt:lpstr>
      <vt:lpstr>Monolith vs. Microservice</vt:lpstr>
      <vt:lpstr>Microservices Pioneers</vt:lpstr>
      <vt:lpstr>Who Moved My Complexity?</vt:lpstr>
      <vt:lpstr>Challenges in a Distributed System</vt:lpstr>
      <vt:lpstr>Design Patterns &amp; Automation to the Rescue!</vt:lpstr>
      <vt:lpstr>Configuration Server</vt:lpstr>
      <vt:lpstr>Registration and Discovery Server</vt:lpstr>
      <vt:lpstr>Client-Side Load Balancing</vt:lpstr>
      <vt:lpstr>Circuit Breaker</vt:lpstr>
      <vt:lpstr>Distributed Tracing</vt:lpstr>
      <vt:lpstr>API Gateway - Edge Service</vt:lpstr>
      <vt:lpstr>Cloud-Native Architecture</vt:lpstr>
      <vt:lpstr>Spring IO</vt:lpstr>
      <vt:lpstr>PowerPoint Presentation</vt:lpstr>
      <vt:lpstr>Structured Automation</vt:lpstr>
      <vt:lpstr>The Journey: Technology</vt:lpstr>
      <vt:lpstr>The Journey: Culture &amp; Organization</vt:lpstr>
      <vt:lpstr>PowerPoint Presentation</vt:lpstr>
      <vt:lpstr>PowerPoint Presentation</vt:lpstr>
      <vt:lpstr>Design Patterns  Not Monoliths</vt:lpstr>
      <vt:lpstr>Design Patterns  Not ESB-Centric SOA</vt:lpstr>
      <vt:lpstr>Disadvantages of Monoliths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dc:title>
  <cp:lastModifiedBy>Chris Busch</cp:lastModifiedBy>
  <cp:revision>8</cp:revision>
  <cp:lastPrinted>2017-11-05T21:50:13Z</cp:lastPrinted>
  <dcterms:modified xsi:type="dcterms:W3CDTF">2017-12-14T19:38:54Z</dcterms:modified>
</cp:coreProperties>
</file>